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Dosis"/>
      <p:regular r:id="rId31"/>
      <p:bold r:id="rId32"/>
    </p:embeddedFont>
    <p:embeddedFont>
      <p:font typeface="Raleway"/>
      <p:regular r:id="rId33"/>
      <p:bold r:id="rId34"/>
      <p:italic r:id="rId35"/>
      <p:boldItalic r:id="rId36"/>
    </p:embeddedFont>
    <p:embeddedFont>
      <p:font typeface="Architects Daughter"/>
      <p:regular r:id="rId37"/>
    </p:embeddedFont>
    <p:embeddedFont>
      <p:font typeface="Cormorant Garamond"/>
      <p:regular r:id="rId38"/>
      <p:bold r:id="rId39"/>
      <p:italic r:id="rId40"/>
      <p:boldItalic r:id="rId41"/>
    </p:embeddedFont>
    <p:embeddedFont>
      <p:font typeface="Proxima Nova"/>
      <p:regular r:id="rId42"/>
      <p:bold r:id="rId43"/>
      <p:italic r:id="rId44"/>
      <p:boldItalic r:id="rId45"/>
    </p:embeddedFont>
    <p:embeddedFont>
      <p:font typeface="Maven Pro SemiBold"/>
      <p:regular r:id="rId46"/>
      <p:bold r:id="rId47"/>
    </p:embeddedFont>
    <p:embeddedFont>
      <p:font typeface="Nunito"/>
      <p:regular r:id="rId48"/>
      <p:bold r:id="rId49"/>
      <p:italic r:id="rId50"/>
      <p:boldItalic r:id="rId51"/>
    </p:embeddedFont>
    <p:embeddedFont>
      <p:font typeface="Maven Pro"/>
      <p:regular r:id="rId52"/>
      <p:bold r:id="rId53"/>
    </p:embeddedFont>
    <p:embeddedFont>
      <p:font typeface="EB Garamond"/>
      <p:regular r:id="rId54"/>
      <p:bold r:id="rId55"/>
      <p:italic r:id="rId56"/>
      <p:boldItalic r:id="rId57"/>
    </p:embeddedFont>
    <p:embeddedFont>
      <p:font typeface="Average"/>
      <p:regular r:id="rId58"/>
    </p:embeddedFont>
    <p:embeddedFont>
      <p:font typeface="Oswald SemiBold"/>
      <p:regular r:id="rId59"/>
      <p:bold r:id="rId60"/>
    </p:embeddedFont>
    <p:embeddedFont>
      <p:font typeface="Exo 2 ExtraBold"/>
      <p:bold r:id="rId61"/>
      <p:boldItalic r:id="rId62"/>
    </p:embeddedFont>
    <p:embeddedFont>
      <p:font typeface="Nunito SemiBold"/>
      <p:regular r:id="rId63"/>
      <p:bold r:id="rId64"/>
      <p:italic r:id="rId65"/>
      <p:boldItalic r:id="rId66"/>
    </p:embeddedFont>
    <p:embeddedFont>
      <p:font typeface="Lora"/>
      <p:regular r:id="rId67"/>
      <p:bold r:id="rId68"/>
      <p:italic r:id="rId69"/>
      <p:boldItalic r:id="rId70"/>
    </p:embeddedFont>
    <p:embeddedFont>
      <p:font typeface="Quicksand"/>
      <p:regular r:id="rId71"/>
      <p:bold r:id="rId72"/>
    </p:embeddedFont>
    <p:embeddedFont>
      <p:font typeface="Comfortaa"/>
      <p:regular r:id="rId73"/>
      <p:bold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38FAEEC-196C-4275-B02B-4C43997A0082}">
  <a:tblStyle styleId="{938FAEEC-196C-4275-B02B-4C43997A0082}"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9ED4B50-F1D1-4D8D-B8E1-B1FF3241ED2F}"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ormorantGaramond-italic.fntdata"/><Relationship Id="rId42" Type="http://schemas.openxmlformats.org/officeDocument/2006/relationships/font" Target="fonts/ProximaNova-regular.fntdata"/><Relationship Id="rId41" Type="http://schemas.openxmlformats.org/officeDocument/2006/relationships/font" Target="fonts/CormorantGaramond-boldItalic.fntdata"/><Relationship Id="rId44" Type="http://schemas.openxmlformats.org/officeDocument/2006/relationships/font" Target="fonts/ProximaNova-italic.fntdata"/><Relationship Id="rId43" Type="http://schemas.openxmlformats.org/officeDocument/2006/relationships/font" Target="fonts/ProximaNova-bold.fntdata"/><Relationship Id="rId46" Type="http://schemas.openxmlformats.org/officeDocument/2006/relationships/font" Target="fonts/MavenProSemiBold-regular.fntdata"/><Relationship Id="rId45" Type="http://schemas.openxmlformats.org/officeDocument/2006/relationships/font" Target="fonts/ProximaNova-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Nunito-regular.fntdata"/><Relationship Id="rId47" Type="http://schemas.openxmlformats.org/officeDocument/2006/relationships/font" Target="fonts/MavenProSemiBold-bold.fntdata"/><Relationship Id="rId49" Type="http://schemas.openxmlformats.org/officeDocument/2006/relationships/font" Target="fonts/Nuni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Comfortaa-regular.fntdata"/><Relationship Id="rId72" Type="http://schemas.openxmlformats.org/officeDocument/2006/relationships/font" Target="fonts/Quicksand-bold.fntdata"/><Relationship Id="rId31" Type="http://schemas.openxmlformats.org/officeDocument/2006/relationships/font" Target="fonts/Dosis-regular.fntdata"/><Relationship Id="rId30" Type="http://schemas.openxmlformats.org/officeDocument/2006/relationships/slide" Target="slides/slide24.xml"/><Relationship Id="rId74" Type="http://schemas.openxmlformats.org/officeDocument/2006/relationships/font" Target="fonts/Comfortaa-bold.fntdata"/><Relationship Id="rId33" Type="http://schemas.openxmlformats.org/officeDocument/2006/relationships/font" Target="fonts/Raleway-regular.fntdata"/><Relationship Id="rId32" Type="http://schemas.openxmlformats.org/officeDocument/2006/relationships/font" Target="fonts/Dosis-bold.fntdata"/><Relationship Id="rId35" Type="http://schemas.openxmlformats.org/officeDocument/2006/relationships/font" Target="fonts/Raleway-italic.fntdata"/><Relationship Id="rId34" Type="http://schemas.openxmlformats.org/officeDocument/2006/relationships/font" Target="fonts/Raleway-bold.fntdata"/><Relationship Id="rId71" Type="http://schemas.openxmlformats.org/officeDocument/2006/relationships/font" Target="fonts/Quicksand-regular.fntdata"/><Relationship Id="rId70" Type="http://schemas.openxmlformats.org/officeDocument/2006/relationships/font" Target="fonts/Lora-boldItalic.fntdata"/><Relationship Id="rId37" Type="http://schemas.openxmlformats.org/officeDocument/2006/relationships/font" Target="fonts/ArchitectsDaughter-regular.fntdata"/><Relationship Id="rId36" Type="http://schemas.openxmlformats.org/officeDocument/2006/relationships/font" Target="fonts/Raleway-boldItalic.fntdata"/><Relationship Id="rId39" Type="http://schemas.openxmlformats.org/officeDocument/2006/relationships/font" Target="fonts/CormorantGaramond-bold.fntdata"/><Relationship Id="rId38" Type="http://schemas.openxmlformats.org/officeDocument/2006/relationships/font" Target="fonts/CormorantGaramond-regular.fntdata"/><Relationship Id="rId62" Type="http://schemas.openxmlformats.org/officeDocument/2006/relationships/font" Target="fonts/Exo2ExtraBold-boldItalic.fntdata"/><Relationship Id="rId61" Type="http://schemas.openxmlformats.org/officeDocument/2006/relationships/font" Target="fonts/Exo2ExtraBold-bold.fntdata"/><Relationship Id="rId20" Type="http://schemas.openxmlformats.org/officeDocument/2006/relationships/slide" Target="slides/slide14.xml"/><Relationship Id="rId64" Type="http://schemas.openxmlformats.org/officeDocument/2006/relationships/font" Target="fonts/NunitoSemiBold-bold.fntdata"/><Relationship Id="rId63" Type="http://schemas.openxmlformats.org/officeDocument/2006/relationships/font" Target="fonts/NunitoSemiBold-regular.fntdata"/><Relationship Id="rId22" Type="http://schemas.openxmlformats.org/officeDocument/2006/relationships/slide" Target="slides/slide16.xml"/><Relationship Id="rId66" Type="http://schemas.openxmlformats.org/officeDocument/2006/relationships/font" Target="fonts/NunitoSemiBold-boldItalic.fntdata"/><Relationship Id="rId21" Type="http://schemas.openxmlformats.org/officeDocument/2006/relationships/slide" Target="slides/slide15.xml"/><Relationship Id="rId65" Type="http://schemas.openxmlformats.org/officeDocument/2006/relationships/font" Target="fonts/NunitoSemiBold-italic.fntdata"/><Relationship Id="rId24" Type="http://schemas.openxmlformats.org/officeDocument/2006/relationships/slide" Target="slides/slide18.xml"/><Relationship Id="rId68" Type="http://schemas.openxmlformats.org/officeDocument/2006/relationships/font" Target="fonts/Lora-bold.fntdata"/><Relationship Id="rId23" Type="http://schemas.openxmlformats.org/officeDocument/2006/relationships/slide" Target="slides/slide17.xml"/><Relationship Id="rId67" Type="http://schemas.openxmlformats.org/officeDocument/2006/relationships/font" Target="fonts/Lora-regular.fntdata"/><Relationship Id="rId60" Type="http://schemas.openxmlformats.org/officeDocument/2006/relationships/font" Target="fonts/OswaldSemiBold-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Lora-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Nunito-boldItalic.fntdata"/><Relationship Id="rId50" Type="http://schemas.openxmlformats.org/officeDocument/2006/relationships/font" Target="fonts/Nunito-italic.fntdata"/><Relationship Id="rId53" Type="http://schemas.openxmlformats.org/officeDocument/2006/relationships/font" Target="fonts/MavenPro-bold.fntdata"/><Relationship Id="rId52" Type="http://schemas.openxmlformats.org/officeDocument/2006/relationships/font" Target="fonts/MavenPro-regular.fntdata"/><Relationship Id="rId11" Type="http://schemas.openxmlformats.org/officeDocument/2006/relationships/slide" Target="slides/slide5.xml"/><Relationship Id="rId55" Type="http://schemas.openxmlformats.org/officeDocument/2006/relationships/font" Target="fonts/EBGaramond-bold.fntdata"/><Relationship Id="rId10" Type="http://schemas.openxmlformats.org/officeDocument/2006/relationships/slide" Target="slides/slide4.xml"/><Relationship Id="rId54" Type="http://schemas.openxmlformats.org/officeDocument/2006/relationships/font" Target="fonts/EBGaramond-regular.fntdata"/><Relationship Id="rId13" Type="http://schemas.openxmlformats.org/officeDocument/2006/relationships/slide" Target="slides/slide7.xml"/><Relationship Id="rId57" Type="http://schemas.openxmlformats.org/officeDocument/2006/relationships/font" Target="fonts/EBGaramond-boldItalic.fntdata"/><Relationship Id="rId12" Type="http://schemas.openxmlformats.org/officeDocument/2006/relationships/slide" Target="slides/slide6.xml"/><Relationship Id="rId56" Type="http://schemas.openxmlformats.org/officeDocument/2006/relationships/font" Target="fonts/EBGaramond-italic.fntdata"/><Relationship Id="rId15" Type="http://schemas.openxmlformats.org/officeDocument/2006/relationships/slide" Target="slides/slide9.xml"/><Relationship Id="rId59" Type="http://schemas.openxmlformats.org/officeDocument/2006/relationships/font" Target="fonts/OswaldSemiBold-regular.fntdata"/><Relationship Id="rId14" Type="http://schemas.openxmlformats.org/officeDocument/2006/relationships/slide" Target="slides/slide8.xml"/><Relationship Id="rId58" Type="http://schemas.openxmlformats.org/officeDocument/2006/relationships/font" Target="fonts/Averag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png>
</file>

<file path=ppt/media/image15.gif>
</file>

<file path=ppt/media/image16.png>
</file>

<file path=ppt/media/image17.png>
</file>

<file path=ppt/media/image2.png>
</file>

<file path=ppt/media/image3.jpg>
</file>

<file path=ppt/media/image4.png>
</file>

<file path=ppt/media/image5.png>
</file>

<file path=ppt/media/image6.gi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d99b935a42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d99b935a42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d99b935a42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d99b935a42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dee0ed5f88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dee0ed5f88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647472f3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647472f3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d647472f3a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d647472f3a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def3bb205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def3bb205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def3bb2058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def3bb2058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d647472f3a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d647472f3a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d647472f3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d647472f3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dd47246ad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dd47246ad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b95e106aad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b95e106aad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dd47246ad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dd47246ad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dee0ed5f88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dee0ed5f88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def3bb205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def3bb205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def3bb2058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def3bb2058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dd47246ad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dd47246ad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ba26b0d0ee_0_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ba26b0d0ee_0_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e3e2ff409ba0f3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e3e2ff409ba0f3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ba26b0d0ee_7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ba26b0d0ee_7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ba26b0d0ee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ba26b0d0ee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ba26b0d0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ba26b0d0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ba26b0d0ee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ba26b0d0ee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d99b935a4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d99b935a4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flipH="1">
            <a:off x="1417050" y="6"/>
            <a:ext cx="6309900" cy="2717700"/>
          </a:xfrm>
          <a:prstGeom prst="rect">
            <a:avLst/>
          </a:prstGeom>
        </p:spPr>
        <p:txBody>
          <a:bodyPr anchorCtr="0" anchor="b" bIns="91425" lIns="91425" spcFirstLastPara="1" rIns="91425" wrap="square" tIns="91425">
            <a:normAutofit fontScale="90000"/>
          </a:bodyPr>
          <a:lstStyle/>
          <a:p>
            <a:pPr indent="0" lvl="0" marL="0" rtl="0" algn="ctr">
              <a:lnSpc>
                <a:spcPct val="115000"/>
              </a:lnSpc>
              <a:spcBef>
                <a:spcPts val="0"/>
              </a:spcBef>
              <a:spcAft>
                <a:spcPts val="0"/>
              </a:spcAft>
              <a:buNone/>
            </a:pPr>
            <a:r>
              <a:t/>
            </a:r>
            <a:endParaRPr sz="2700">
              <a:solidFill>
                <a:srgbClr val="980000"/>
              </a:solidFill>
              <a:latin typeface="Exo 2 ExtraBold"/>
              <a:ea typeface="Exo 2 ExtraBold"/>
              <a:cs typeface="Exo 2 ExtraBold"/>
              <a:sym typeface="Exo 2 ExtraBold"/>
            </a:endParaRPr>
          </a:p>
          <a:p>
            <a:pPr indent="0" lvl="0" marL="0" rtl="0" algn="ctr">
              <a:lnSpc>
                <a:spcPct val="115000"/>
              </a:lnSpc>
              <a:spcBef>
                <a:spcPts val="0"/>
              </a:spcBef>
              <a:spcAft>
                <a:spcPts val="0"/>
              </a:spcAft>
              <a:buNone/>
            </a:pPr>
            <a:r>
              <a:t/>
            </a:r>
            <a:endParaRPr sz="2700">
              <a:solidFill>
                <a:srgbClr val="980000"/>
              </a:solidFill>
              <a:latin typeface="Exo 2 ExtraBold"/>
              <a:ea typeface="Exo 2 ExtraBold"/>
              <a:cs typeface="Exo 2 ExtraBold"/>
              <a:sym typeface="Exo 2 ExtraBold"/>
            </a:endParaRPr>
          </a:p>
          <a:p>
            <a:pPr indent="0" lvl="0" marL="0" rtl="0" algn="ctr">
              <a:lnSpc>
                <a:spcPct val="115000"/>
              </a:lnSpc>
              <a:spcBef>
                <a:spcPts val="0"/>
              </a:spcBef>
              <a:spcAft>
                <a:spcPts val="0"/>
              </a:spcAft>
              <a:buNone/>
            </a:pPr>
            <a:r>
              <a:t/>
            </a:r>
            <a:endParaRPr sz="2811">
              <a:solidFill>
                <a:srgbClr val="980000"/>
              </a:solidFill>
              <a:latin typeface="Exo 2 ExtraBold"/>
              <a:ea typeface="Exo 2 ExtraBold"/>
              <a:cs typeface="Exo 2 ExtraBold"/>
              <a:sym typeface="Exo 2 ExtraBold"/>
            </a:endParaRPr>
          </a:p>
          <a:p>
            <a:pPr indent="0" lvl="0" marL="0" rtl="0" algn="ctr">
              <a:lnSpc>
                <a:spcPct val="115000"/>
              </a:lnSpc>
              <a:spcBef>
                <a:spcPts val="0"/>
              </a:spcBef>
              <a:spcAft>
                <a:spcPts val="0"/>
              </a:spcAft>
              <a:buNone/>
            </a:pPr>
            <a:r>
              <a:rPr b="1" lang="en" sz="2700">
                <a:solidFill>
                  <a:srgbClr val="980000"/>
                </a:solidFill>
                <a:highlight>
                  <a:schemeClr val="accent4"/>
                </a:highlight>
                <a:latin typeface="Maven Pro"/>
                <a:ea typeface="Maven Pro"/>
                <a:cs typeface="Maven Pro"/>
                <a:sym typeface="Maven Pro"/>
              </a:rPr>
              <a:t>1</a:t>
            </a:r>
            <a:r>
              <a:rPr b="1" lang="en" sz="2811">
                <a:solidFill>
                  <a:srgbClr val="980000"/>
                </a:solidFill>
                <a:highlight>
                  <a:schemeClr val="accent4"/>
                </a:highlight>
                <a:latin typeface="Maven Pro"/>
                <a:ea typeface="Maven Pro"/>
                <a:cs typeface="Maven Pro"/>
                <a:sym typeface="Maven Pro"/>
              </a:rPr>
              <a:t>8CSC206J-SEPM PROJECT</a:t>
            </a:r>
            <a:r>
              <a:rPr lang="en" sz="2811">
                <a:solidFill>
                  <a:srgbClr val="980000"/>
                </a:solidFill>
                <a:highlight>
                  <a:schemeClr val="accent4"/>
                </a:highlight>
                <a:latin typeface="Exo 2 ExtraBold"/>
                <a:ea typeface="Exo 2 ExtraBold"/>
                <a:cs typeface="Exo 2 ExtraBold"/>
                <a:sym typeface="Exo 2 ExtraBold"/>
              </a:rPr>
              <a:t>                       </a:t>
            </a:r>
            <a:r>
              <a:rPr b="1" lang="en" sz="5033">
                <a:solidFill>
                  <a:srgbClr val="990000"/>
                </a:solidFill>
                <a:highlight>
                  <a:schemeClr val="accent4"/>
                </a:highlight>
                <a:latin typeface="Maven Pro"/>
                <a:ea typeface="Maven Pro"/>
                <a:cs typeface="Maven Pro"/>
                <a:sym typeface="Maven Pro"/>
              </a:rPr>
              <a:t>2MCAM</a:t>
            </a:r>
            <a:endParaRPr b="1" sz="5033">
              <a:solidFill>
                <a:srgbClr val="990000"/>
              </a:solidFill>
              <a:highlight>
                <a:schemeClr val="accent4"/>
              </a:highlight>
              <a:latin typeface="Maven Pro"/>
              <a:ea typeface="Maven Pro"/>
              <a:cs typeface="Maven Pro"/>
              <a:sym typeface="Maven Pro"/>
            </a:endParaRPr>
          </a:p>
          <a:p>
            <a:pPr indent="0" lvl="0" marL="0" rtl="0" algn="ctr">
              <a:lnSpc>
                <a:spcPct val="115000"/>
              </a:lnSpc>
              <a:spcBef>
                <a:spcPts val="0"/>
              </a:spcBef>
              <a:spcAft>
                <a:spcPts val="0"/>
              </a:spcAft>
              <a:buNone/>
            </a:pPr>
            <a:r>
              <a:t/>
            </a:r>
            <a:endParaRPr sz="3700">
              <a:solidFill>
                <a:srgbClr val="A4C2F4"/>
              </a:solidFill>
              <a:latin typeface="Exo 2 ExtraBold"/>
              <a:ea typeface="Exo 2 ExtraBold"/>
              <a:cs typeface="Exo 2 ExtraBold"/>
              <a:sym typeface="Exo 2 ExtraBold"/>
            </a:endParaRPr>
          </a:p>
        </p:txBody>
      </p:sp>
      <p:sp>
        <p:nvSpPr>
          <p:cNvPr id="55" name="Google Shape;55;p13"/>
          <p:cNvSpPr txBox="1"/>
          <p:nvPr>
            <p:ph idx="1" type="subTitle"/>
          </p:nvPr>
        </p:nvSpPr>
        <p:spPr>
          <a:xfrm>
            <a:off x="2049900" y="3279417"/>
            <a:ext cx="5044200" cy="14088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solidFill>
                  <a:srgbClr val="990000"/>
                </a:solidFill>
                <a:highlight>
                  <a:schemeClr val="accent4"/>
                </a:highlight>
                <a:latin typeface="Maven Pro SemiBold"/>
                <a:ea typeface="Maven Pro SemiBold"/>
                <a:cs typeface="Maven Pro SemiBold"/>
                <a:sym typeface="Maven Pro SemiBold"/>
              </a:rPr>
              <a:t>AISHWARYA B          - RA1911003010020</a:t>
            </a:r>
            <a:endParaRPr>
              <a:solidFill>
                <a:srgbClr val="990000"/>
              </a:solidFill>
              <a:highlight>
                <a:schemeClr val="accent4"/>
              </a:highlight>
              <a:latin typeface="Maven Pro SemiBold"/>
              <a:ea typeface="Maven Pro SemiBold"/>
              <a:cs typeface="Maven Pro SemiBold"/>
              <a:sym typeface="Maven Pro SemiBold"/>
            </a:endParaRPr>
          </a:p>
          <a:p>
            <a:pPr indent="0" lvl="0" marL="0" rtl="0" algn="l">
              <a:spcBef>
                <a:spcPts val="0"/>
              </a:spcBef>
              <a:spcAft>
                <a:spcPts val="0"/>
              </a:spcAft>
              <a:buNone/>
            </a:pPr>
            <a:r>
              <a:rPr lang="en">
                <a:solidFill>
                  <a:srgbClr val="990000"/>
                </a:solidFill>
                <a:highlight>
                  <a:schemeClr val="accent4"/>
                </a:highlight>
                <a:latin typeface="Maven Pro SemiBold"/>
                <a:ea typeface="Maven Pro SemiBold"/>
                <a:cs typeface="Maven Pro SemiBold"/>
                <a:sym typeface="Maven Pro SemiBold"/>
              </a:rPr>
              <a:t>VANDANA RAJESH  - RA1911003010030</a:t>
            </a:r>
            <a:endParaRPr>
              <a:solidFill>
                <a:srgbClr val="990000"/>
              </a:solidFill>
              <a:highlight>
                <a:schemeClr val="accent4"/>
              </a:highlight>
              <a:latin typeface="Maven Pro SemiBold"/>
              <a:ea typeface="Maven Pro SemiBold"/>
              <a:cs typeface="Maven Pro SemiBold"/>
              <a:sym typeface="Maven Pro SemiBold"/>
            </a:endParaRPr>
          </a:p>
          <a:p>
            <a:pPr indent="0" lvl="0" marL="0" rtl="0" algn="l">
              <a:spcBef>
                <a:spcPts val="0"/>
              </a:spcBef>
              <a:spcAft>
                <a:spcPts val="0"/>
              </a:spcAft>
              <a:buNone/>
            </a:pPr>
            <a:r>
              <a:rPr lang="en">
                <a:solidFill>
                  <a:srgbClr val="990000"/>
                </a:solidFill>
                <a:highlight>
                  <a:schemeClr val="accent4"/>
                </a:highlight>
                <a:latin typeface="Maven Pro SemiBold"/>
                <a:ea typeface="Maven Pro SemiBold"/>
                <a:cs typeface="Maven Pro SemiBold"/>
                <a:sym typeface="Maven Pro SemiBold"/>
              </a:rPr>
              <a:t>POOJA RAVI </a:t>
            </a:r>
            <a:r>
              <a:rPr lang="en">
                <a:solidFill>
                  <a:srgbClr val="990000"/>
                </a:solidFill>
                <a:highlight>
                  <a:schemeClr val="accent4"/>
                </a:highlight>
                <a:latin typeface="Proxima Nova"/>
                <a:ea typeface="Proxima Nova"/>
                <a:cs typeface="Proxima Nova"/>
                <a:sym typeface="Proxima Nova"/>
              </a:rPr>
              <a:t>             -  </a:t>
            </a:r>
            <a:r>
              <a:rPr lang="en">
                <a:solidFill>
                  <a:srgbClr val="990000"/>
                </a:solidFill>
                <a:highlight>
                  <a:schemeClr val="accent4"/>
                </a:highlight>
                <a:latin typeface="Maven Pro SemiBold"/>
                <a:ea typeface="Maven Pro SemiBold"/>
                <a:cs typeface="Maven Pro SemiBold"/>
                <a:sym typeface="Maven Pro SemiBold"/>
              </a:rPr>
              <a:t>RA1911003010033</a:t>
            </a:r>
            <a:r>
              <a:rPr lang="en">
                <a:solidFill>
                  <a:srgbClr val="000000"/>
                </a:solidFill>
                <a:highlight>
                  <a:schemeClr val="accent4"/>
                </a:highlight>
                <a:latin typeface="Maven Pro SemiBold"/>
                <a:ea typeface="Maven Pro SemiBold"/>
                <a:cs typeface="Maven Pro SemiBold"/>
                <a:sym typeface="Maven Pro SemiBold"/>
              </a:rPr>
              <a:t> </a:t>
            </a:r>
            <a:r>
              <a:rPr lang="en">
                <a:solidFill>
                  <a:srgbClr val="CC0000"/>
                </a:solidFill>
                <a:highlight>
                  <a:schemeClr val="accent4"/>
                </a:highlight>
                <a:latin typeface="Maven Pro SemiBold"/>
                <a:ea typeface="Maven Pro SemiBold"/>
                <a:cs typeface="Maven Pro SemiBold"/>
                <a:sym typeface="Maven Pro SemiBold"/>
              </a:rPr>
              <a:t> </a:t>
            </a:r>
            <a:endParaRPr>
              <a:solidFill>
                <a:srgbClr val="CC0000"/>
              </a:solidFill>
              <a:highlight>
                <a:schemeClr val="accent4"/>
              </a:highlight>
              <a:latin typeface="Maven Pro SemiBold"/>
              <a:ea typeface="Maven Pro SemiBold"/>
              <a:cs typeface="Maven Pro SemiBold"/>
              <a:sym typeface="Maven Pro SemiBold"/>
            </a:endParaRPr>
          </a:p>
          <a:p>
            <a:pPr indent="0" lvl="0" marL="0" rtl="0" algn="ctr">
              <a:spcBef>
                <a:spcPts val="0"/>
              </a:spcBef>
              <a:spcAft>
                <a:spcPts val="0"/>
              </a:spcAft>
              <a:buNone/>
            </a:pPr>
            <a:r>
              <a:t/>
            </a:r>
            <a:endParaRPr>
              <a:solidFill>
                <a:srgbClr val="CC0000"/>
              </a:solidFill>
              <a:highlight>
                <a:schemeClr val="accent4"/>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4E29AA"/>
            </a:gs>
            <a:gs pos="100000">
              <a:srgbClr val="1E123D"/>
            </a:gs>
          </a:gsLst>
          <a:path path="circle">
            <a:fillToRect b="50%" l="50%" r="50%" t="50%"/>
          </a:path>
          <a:tileRect/>
        </a:gradFill>
      </p:bgPr>
    </p:bg>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3720">
                <a:solidFill>
                  <a:srgbClr val="D9D2E9"/>
                </a:solidFill>
                <a:latin typeface="Maven Pro"/>
                <a:ea typeface="Maven Pro"/>
                <a:cs typeface="Maven Pro"/>
                <a:sym typeface="Maven Pro"/>
              </a:rPr>
              <a:t>ASSUMPTIONS</a:t>
            </a:r>
            <a:endParaRPr b="1" sz="3720">
              <a:solidFill>
                <a:srgbClr val="D9D2E9"/>
              </a:solidFill>
              <a:latin typeface="Maven Pro"/>
              <a:ea typeface="Maven Pro"/>
              <a:cs typeface="Maven Pro"/>
              <a:sym typeface="Maven Pro"/>
            </a:endParaRPr>
          </a:p>
        </p:txBody>
      </p:sp>
      <p:sp>
        <p:nvSpPr>
          <p:cNvPr id="114" name="Google Shape;114;p22"/>
          <p:cNvSpPr txBox="1"/>
          <p:nvPr>
            <p:ph idx="1" type="body"/>
          </p:nvPr>
        </p:nvSpPr>
        <p:spPr>
          <a:xfrm>
            <a:off x="311700" y="1305975"/>
            <a:ext cx="8520600" cy="3435600"/>
          </a:xfrm>
          <a:prstGeom prst="rect">
            <a:avLst/>
          </a:prstGeom>
          <a:solidFill>
            <a:srgbClr val="B4A7D6"/>
          </a:solidFill>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t/>
            </a:r>
            <a:endParaRPr b="1" sz="1200">
              <a:solidFill>
                <a:srgbClr val="000000"/>
              </a:solidFill>
              <a:highlight>
                <a:srgbClr val="FFF2CC"/>
              </a:highlight>
              <a:latin typeface="Calibri"/>
              <a:ea typeface="Calibri"/>
              <a:cs typeface="Calibri"/>
              <a:sym typeface="Calibri"/>
            </a:endParaRPr>
          </a:p>
          <a:p>
            <a:pPr indent="0" lvl="0" marL="86055" rtl="0" algn="l">
              <a:lnSpc>
                <a:spcPct val="100000"/>
              </a:lnSpc>
              <a:spcBef>
                <a:spcPts val="64"/>
              </a:spcBef>
              <a:spcAft>
                <a:spcPts val="0"/>
              </a:spcAft>
              <a:buNone/>
            </a:pPr>
            <a:r>
              <a:t/>
            </a:r>
            <a:endParaRPr sz="1200">
              <a:solidFill>
                <a:srgbClr val="000000"/>
              </a:solidFill>
              <a:latin typeface="Architects Daughter"/>
              <a:ea typeface="Architects Daughter"/>
              <a:cs typeface="Architects Daughter"/>
              <a:sym typeface="Architects Daughter"/>
            </a:endParaRPr>
          </a:p>
          <a:p>
            <a:pPr indent="-412750" lvl="0" marL="457200" rtl="0" algn="l">
              <a:lnSpc>
                <a:spcPct val="100000"/>
              </a:lnSpc>
              <a:spcBef>
                <a:spcPts val="0"/>
              </a:spcBef>
              <a:spcAft>
                <a:spcPts val="0"/>
              </a:spcAft>
              <a:buClr>
                <a:schemeClr val="lt1"/>
              </a:buClr>
              <a:buSzPts val="2900"/>
              <a:buFont typeface="Proxima Nova"/>
              <a:buAutoNum type="arabicPeriod"/>
            </a:pPr>
            <a:r>
              <a:rPr lang="en" sz="2900">
                <a:solidFill>
                  <a:schemeClr val="lt1"/>
                </a:solidFill>
                <a:latin typeface="Proxima Nova"/>
                <a:ea typeface="Proxima Nova"/>
                <a:cs typeface="Proxima Nova"/>
                <a:sym typeface="Proxima Nova"/>
              </a:rPr>
              <a:t>The required equipments are in good condition </a:t>
            </a:r>
            <a:endParaRPr sz="2900">
              <a:solidFill>
                <a:schemeClr val="lt1"/>
              </a:solidFill>
              <a:latin typeface="Proxima Nova"/>
              <a:ea typeface="Proxima Nova"/>
              <a:cs typeface="Proxima Nova"/>
              <a:sym typeface="Proxima Nova"/>
            </a:endParaRPr>
          </a:p>
          <a:p>
            <a:pPr indent="-412750" lvl="0" marL="457200" rtl="0" algn="l">
              <a:lnSpc>
                <a:spcPct val="100000"/>
              </a:lnSpc>
              <a:spcBef>
                <a:spcPts val="0"/>
              </a:spcBef>
              <a:spcAft>
                <a:spcPts val="0"/>
              </a:spcAft>
              <a:buClr>
                <a:schemeClr val="lt1"/>
              </a:buClr>
              <a:buSzPts val="2900"/>
              <a:buFont typeface="Proxima Nova"/>
              <a:buAutoNum type="arabicPeriod"/>
            </a:pPr>
            <a:r>
              <a:rPr lang="en" sz="2900">
                <a:solidFill>
                  <a:schemeClr val="lt1"/>
                </a:solidFill>
                <a:latin typeface="Proxima Nova"/>
                <a:ea typeface="Proxima Nova"/>
                <a:cs typeface="Proxima Nova"/>
                <a:sym typeface="Proxima Nova"/>
              </a:rPr>
              <a:t>Proper angle of webcam</a:t>
            </a:r>
            <a:endParaRPr sz="2900">
              <a:solidFill>
                <a:schemeClr val="lt1"/>
              </a:solidFill>
              <a:latin typeface="Proxima Nova"/>
              <a:ea typeface="Proxima Nova"/>
              <a:cs typeface="Proxima Nova"/>
              <a:sym typeface="Proxima Nova"/>
            </a:endParaRPr>
          </a:p>
          <a:p>
            <a:pPr indent="-412750" lvl="0" marL="457200" rtl="0" algn="l">
              <a:lnSpc>
                <a:spcPct val="100000"/>
              </a:lnSpc>
              <a:spcBef>
                <a:spcPts val="0"/>
              </a:spcBef>
              <a:spcAft>
                <a:spcPts val="0"/>
              </a:spcAft>
              <a:buClr>
                <a:schemeClr val="lt1"/>
              </a:buClr>
              <a:buSzPts val="2900"/>
              <a:buFont typeface="Proxima Nova"/>
              <a:buAutoNum type="arabicPeriod"/>
            </a:pPr>
            <a:r>
              <a:rPr lang="en" sz="2900">
                <a:solidFill>
                  <a:schemeClr val="lt1"/>
                </a:solidFill>
                <a:latin typeface="Proxima Nova"/>
                <a:ea typeface="Proxima Nova"/>
                <a:cs typeface="Proxima Nova"/>
                <a:sym typeface="Proxima Nova"/>
              </a:rPr>
              <a:t>Access to unlimited resources for using webcam throughout the day</a:t>
            </a:r>
            <a:endParaRPr sz="2900">
              <a:solidFill>
                <a:schemeClr val="lt1"/>
              </a:solidFill>
              <a:latin typeface="Proxima Nova"/>
              <a:ea typeface="Proxima Nova"/>
              <a:cs typeface="Proxima Nova"/>
              <a:sym typeface="Proxima Nova"/>
            </a:endParaRPr>
          </a:p>
          <a:p>
            <a:pPr indent="-412750" lvl="0" marL="457200" rtl="0" algn="l">
              <a:lnSpc>
                <a:spcPct val="100000"/>
              </a:lnSpc>
              <a:spcBef>
                <a:spcPts val="0"/>
              </a:spcBef>
              <a:spcAft>
                <a:spcPts val="0"/>
              </a:spcAft>
              <a:buClr>
                <a:schemeClr val="lt1"/>
              </a:buClr>
              <a:buSzPts val="2900"/>
              <a:buFont typeface="Proxima Nova"/>
              <a:buAutoNum type="arabicPeriod"/>
            </a:pPr>
            <a:r>
              <a:rPr lang="en" sz="2900">
                <a:solidFill>
                  <a:schemeClr val="lt1"/>
                </a:solidFill>
                <a:latin typeface="Proxima Nova"/>
                <a:ea typeface="Proxima Nova"/>
                <a:cs typeface="Proxima Nova"/>
                <a:sym typeface="Proxima Nova"/>
              </a:rPr>
              <a:t>Handling wifi related requirements</a:t>
            </a:r>
            <a:endParaRPr sz="2900">
              <a:solidFill>
                <a:schemeClr val="lt1"/>
              </a:solidFill>
              <a:latin typeface="Proxima Nova"/>
              <a:ea typeface="Proxima Nova"/>
              <a:cs typeface="Proxima Nova"/>
              <a:sym typeface="Proxima Nova"/>
            </a:endParaRPr>
          </a:p>
          <a:p>
            <a:pPr indent="0" lvl="0" marL="0" rtl="0" algn="l">
              <a:spcBef>
                <a:spcPts val="0"/>
              </a:spcBef>
              <a:spcAft>
                <a:spcPts val="1200"/>
              </a:spcAft>
              <a:buNone/>
            </a:pPr>
            <a:r>
              <a:t/>
            </a:r>
            <a:endParaRPr>
              <a:solidFill>
                <a:schemeClr val="lt1"/>
              </a:solidFill>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C343D"/>
        </a:solidFill>
      </p:bgPr>
    </p:bg>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320">
                <a:solidFill>
                  <a:srgbClr val="FFE599"/>
                </a:solidFill>
                <a:latin typeface="Average"/>
                <a:ea typeface="Average"/>
                <a:cs typeface="Average"/>
                <a:sym typeface="Average"/>
              </a:rPr>
              <a:t>Dependencies</a:t>
            </a:r>
            <a:endParaRPr sz="3320">
              <a:solidFill>
                <a:srgbClr val="FFE599"/>
              </a:solidFill>
              <a:latin typeface="Average"/>
              <a:ea typeface="Average"/>
              <a:cs typeface="Average"/>
              <a:sym typeface="Average"/>
            </a:endParaRPr>
          </a:p>
        </p:txBody>
      </p:sp>
      <p:sp>
        <p:nvSpPr>
          <p:cNvPr id="120" name="Google Shape;120;p23"/>
          <p:cNvSpPr txBox="1"/>
          <p:nvPr>
            <p:ph idx="1" type="body"/>
          </p:nvPr>
        </p:nvSpPr>
        <p:spPr>
          <a:xfrm>
            <a:off x="311700" y="1484000"/>
            <a:ext cx="8520600" cy="2825700"/>
          </a:xfrm>
          <a:prstGeom prst="rect">
            <a:avLst/>
          </a:prstGeom>
          <a:solidFill>
            <a:srgbClr val="A2C4C9">
              <a:alpha val="77650"/>
            </a:srgbClr>
          </a:solidFill>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solidFill>
                  <a:srgbClr val="000000"/>
                </a:solidFill>
                <a:latin typeface="Comfortaa"/>
                <a:ea typeface="Comfortaa"/>
                <a:cs typeface="Comfortaa"/>
                <a:sym typeface="Comfortaa"/>
              </a:rPr>
              <a:t>1. </a:t>
            </a:r>
            <a:r>
              <a:rPr b="1" lang="en">
                <a:solidFill>
                  <a:schemeClr val="lt1"/>
                </a:solidFill>
                <a:latin typeface="Comfortaa"/>
                <a:ea typeface="Comfortaa"/>
                <a:cs typeface="Comfortaa"/>
                <a:sym typeface="Comfortaa"/>
              </a:rPr>
              <a:t>OpenCV - helps in accessing the webcam and display text on image or video</a:t>
            </a:r>
            <a:endParaRPr b="1">
              <a:solidFill>
                <a:schemeClr val="lt1"/>
              </a:solidFill>
              <a:latin typeface="Comfortaa"/>
              <a:ea typeface="Comfortaa"/>
              <a:cs typeface="Comfortaa"/>
              <a:sym typeface="Comfortaa"/>
            </a:endParaRPr>
          </a:p>
          <a:p>
            <a:pPr indent="0" lvl="0" marL="0" rtl="0" algn="l">
              <a:spcBef>
                <a:spcPts val="1200"/>
              </a:spcBef>
              <a:spcAft>
                <a:spcPts val="0"/>
              </a:spcAft>
              <a:buNone/>
            </a:pPr>
            <a:r>
              <a:rPr b="1" lang="en">
                <a:solidFill>
                  <a:schemeClr val="lt1"/>
                </a:solidFill>
                <a:latin typeface="Comfortaa"/>
                <a:ea typeface="Comfortaa"/>
                <a:cs typeface="Comfortaa"/>
                <a:sym typeface="Comfortaa"/>
              </a:rPr>
              <a:t>2. Tensorflow - Machine Learning framework</a:t>
            </a:r>
            <a:endParaRPr b="1">
              <a:solidFill>
                <a:schemeClr val="lt1"/>
              </a:solidFill>
              <a:latin typeface="Comfortaa"/>
              <a:ea typeface="Comfortaa"/>
              <a:cs typeface="Comfortaa"/>
              <a:sym typeface="Comfortaa"/>
            </a:endParaRPr>
          </a:p>
          <a:p>
            <a:pPr indent="0" lvl="0" marL="0" rtl="0" algn="l">
              <a:spcBef>
                <a:spcPts val="1200"/>
              </a:spcBef>
              <a:spcAft>
                <a:spcPts val="0"/>
              </a:spcAft>
              <a:buNone/>
            </a:pPr>
            <a:r>
              <a:rPr b="1" lang="en">
                <a:solidFill>
                  <a:schemeClr val="lt1"/>
                </a:solidFill>
                <a:latin typeface="Comfortaa"/>
                <a:ea typeface="Comfortaa"/>
                <a:cs typeface="Comfortaa"/>
                <a:sym typeface="Comfortaa"/>
              </a:rPr>
              <a:t>3. Numpy - in built mathematical python library</a:t>
            </a:r>
            <a:endParaRPr b="1">
              <a:solidFill>
                <a:schemeClr val="lt1"/>
              </a:solidFill>
              <a:latin typeface="Comfortaa"/>
              <a:ea typeface="Comfortaa"/>
              <a:cs typeface="Comfortaa"/>
              <a:sym typeface="Comfortaa"/>
            </a:endParaRPr>
          </a:p>
          <a:p>
            <a:pPr indent="0" lvl="0" marL="0" rtl="0" algn="l">
              <a:spcBef>
                <a:spcPts val="1200"/>
              </a:spcBef>
              <a:spcAft>
                <a:spcPts val="0"/>
              </a:spcAft>
              <a:buNone/>
            </a:pPr>
            <a:r>
              <a:rPr b="1" lang="en">
                <a:solidFill>
                  <a:schemeClr val="lt1"/>
                </a:solidFill>
                <a:latin typeface="Comfortaa"/>
                <a:ea typeface="Comfortaa"/>
                <a:cs typeface="Comfortaa"/>
                <a:sym typeface="Comfortaa"/>
              </a:rPr>
              <a:t>4. Streamlit- connect ML model to a web application and host it</a:t>
            </a:r>
            <a:endParaRPr b="1">
              <a:solidFill>
                <a:schemeClr val="lt1"/>
              </a:solidFill>
              <a:latin typeface="Comfortaa"/>
              <a:ea typeface="Comfortaa"/>
              <a:cs typeface="Comfortaa"/>
              <a:sym typeface="Comfortaa"/>
            </a:endParaRPr>
          </a:p>
          <a:p>
            <a:pPr indent="0" lvl="0" marL="0" rtl="0" algn="l">
              <a:spcBef>
                <a:spcPts val="1200"/>
              </a:spcBef>
              <a:spcAft>
                <a:spcPts val="0"/>
              </a:spcAft>
              <a:buNone/>
            </a:pPr>
            <a:r>
              <a:rPr b="1" lang="en">
                <a:solidFill>
                  <a:schemeClr val="lt1"/>
                </a:solidFill>
                <a:latin typeface="Comfortaa"/>
                <a:ea typeface="Comfortaa"/>
                <a:cs typeface="Comfortaa"/>
                <a:sym typeface="Comfortaa"/>
              </a:rPr>
              <a:t>5. Imutils - used for image operation a.k.a image preprocessing</a:t>
            </a:r>
            <a:endParaRPr b="1">
              <a:solidFill>
                <a:schemeClr val="lt1"/>
              </a:solidFill>
              <a:latin typeface="Comfortaa"/>
              <a:ea typeface="Comfortaa"/>
              <a:cs typeface="Comfortaa"/>
              <a:sym typeface="Comfortaa"/>
            </a:endParaRPr>
          </a:p>
          <a:p>
            <a:pPr indent="0" lvl="0" marL="0" rtl="0" algn="l">
              <a:spcBef>
                <a:spcPts val="1200"/>
              </a:spcBef>
              <a:spcAft>
                <a:spcPts val="1200"/>
              </a:spcAft>
              <a:buNone/>
            </a:pPr>
            <a:r>
              <a:t/>
            </a:r>
            <a:endParaRPr>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F6000"/>
        </a:solidFill>
      </p:bgPr>
    </p:bg>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485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920">
                <a:latin typeface="Proxima Nova"/>
                <a:ea typeface="Proxima Nova"/>
                <a:cs typeface="Proxima Nova"/>
                <a:sym typeface="Proxima Nova"/>
              </a:rPr>
              <a:t>Requirements analysis</a:t>
            </a:r>
            <a:endParaRPr b="1" sz="2920">
              <a:latin typeface="Proxima Nova"/>
              <a:ea typeface="Proxima Nova"/>
              <a:cs typeface="Proxima Nova"/>
              <a:sym typeface="Proxima Nova"/>
            </a:endParaRPr>
          </a:p>
        </p:txBody>
      </p:sp>
      <p:pic>
        <p:nvPicPr>
          <p:cNvPr id="126" name="Google Shape;126;p24"/>
          <p:cNvPicPr preferRelativeResize="0"/>
          <p:nvPr/>
        </p:nvPicPr>
        <p:blipFill>
          <a:blip r:embed="rId3">
            <a:alphaModFix/>
          </a:blip>
          <a:stretch>
            <a:fillRect/>
          </a:stretch>
        </p:blipFill>
        <p:spPr>
          <a:xfrm>
            <a:off x="721563" y="1521075"/>
            <a:ext cx="7700874" cy="2879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20">
                <a:solidFill>
                  <a:schemeClr val="lt1"/>
                </a:solidFill>
              </a:rPr>
              <a:t>Stakeholder analysis</a:t>
            </a:r>
            <a:endParaRPr b="1" sz="2720">
              <a:solidFill>
                <a:schemeClr val="lt1"/>
              </a:solidFill>
            </a:endParaRPr>
          </a:p>
        </p:txBody>
      </p:sp>
      <p:pic>
        <p:nvPicPr>
          <p:cNvPr id="132" name="Google Shape;132;p25"/>
          <p:cNvPicPr preferRelativeResize="0"/>
          <p:nvPr/>
        </p:nvPicPr>
        <p:blipFill>
          <a:blip r:embed="rId3">
            <a:alphaModFix/>
          </a:blip>
          <a:stretch>
            <a:fillRect/>
          </a:stretch>
        </p:blipFill>
        <p:spPr>
          <a:xfrm>
            <a:off x="1671485" y="1577550"/>
            <a:ext cx="5801025" cy="2683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27BA0"/>
        </a:solidFill>
      </p:bgPr>
    </p:bg>
    <p:spTree>
      <p:nvGrpSpPr>
        <p:cNvPr id="136" name="Shape 136"/>
        <p:cNvGrpSpPr/>
        <p:nvPr/>
      </p:nvGrpSpPr>
      <p:grpSpPr>
        <a:xfrm>
          <a:off x="0" y="0"/>
          <a:ext cx="0" cy="0"/>
          <a:chOff x="0" y="0"/>
          <a:chExt cx="0" cy="0"/>
        </a:xfrm>
      </p:grpSpPr>
      <p:sp>
        <p:nvSpPr>
          <p:cNvPr id="137" name="Google Shape;137;p26"/>
          <p:cNvSpPr txBox="1"/>
          <p:nvPr>
            <p:ph type="title"/>
          </p:nvPr>
        </p:nvSpPr>
        <p:spPr>
          <a:xfrm>
            <a:off x="311700" y="2943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3320">
                <a:solidFill>
                  <a:schemeClr val="lt1"/>
                </a:solidFill>
                <a:latin typeface="EB Garamond"/>
                <a:ea typeface="EB Garamond"/>
                <a:cs typeface="EB Garamond"/>
                <a:sym typeface="EB Garamond"/>
              </a:rPr>
              <a:t>Project modules</a:t>
            </a:r>
            <a:endParaRPr b="1" sz="3320">
              <a:solidFill>
                <a:schemeClr val="lt1"/>
              </a:solidFill>
              <a:latin typeface="EB Garamond"/>
              <a:ea typeface="EB Garamond"/>
              <a:cs typeface="EB Garamond"/>
              <a:sym typeface="EB Garamond"/>
            </a:endParaRPr>
          </a:p>
        </p:txBody>
      </p:sp>
      <p:graphicFrame>
        <p:nvGraphicFramePr>
          <p:cNvPr id="138" name="Google Shape;138;p26"/>
          <p:cNvGraphicFramePr/>
          <p:nvPr/>
        </p:nvGraphicFramePr>
        <p:xfrm>
          <a:off x="629525" y="1154475"/>
          <a:ext cx="3000000" cy="3000000"/>
        </p:xfrm>
        <a:graphic>
          <a:graphicData uri="http://schemas.openxmlformats.org/drawingml/2006/table">
            <a:tbl>
              <a:tblPr>
                <a:noFill/>
                <a:tableStyleId>{938FAEEC-196C-4275-B02B-4C43997A0082}</a:tableStyleId>
              </a:tblPr>
              <a:tblGrid>
                <a:gridCol w="3942475"/>
                <a:gridCol w="3942475"/>
              </a:tblGrid>
              <a:tr h="666275">
                <a:tc>
                  <a:txBody>
                    <a:bodyPr/>
                    <a:lstStyle/>
                    <a:p>
                      <a:pPr indent="0" lvl="0" marL="0" rtl="0" algn="l">
                        <a:spcBef>
                          <a:spcPts val="0"/>
                        </a:spcBef>
                        <a:spcAft>
                          <a:spcPts val="0"/>
                        </a:spcAft>
                        <a:buNone/>
                      </a:pPr>
                      <a:r>
                        <a:rPr b="1" lang="en" sz="1800">
                          <a:latin typeface="Times New Roman"/>
                          <a:ea typeface="Times New Roman"/>
                          <a:cs typeface="Times New Roman"/>
                          <a:sym typeface="Times New Roman"/>
                        </a:rPr>
                        <a:t>MODULE</a:t>
                      </a:r>
                      <a:endParaRPr b="1" sz="1800">
                        <a:latin typeface="Times New Roman"/>
                        <a:ea typeface="Times New Roman"/>
                        <a:cs typeface="Times New Roman"/>
                        <a:sym typeface="Times New Roman"/>
                      </a:endParaRPr>
                    </a:p>
                  </a:txBody>
                  <a:tcPr marT="63500" marB="63500" marR="63500" marL="63500">
                    <a:lnL cap="flat" cmpd="sng" w="12700">
                      <a:solidFill>
                        <a:srgbClr val="FCE5CD"/>
                      </a:solidFill>
                      <a:prstDash val="solid"/>
                      <a:round/>
                      <a:headEnd len="sm" w="sm" type="none"/>
                      <a:tailEnd len="sm" w="sm" type="none"/>
                    </a:lnL>
                    <a:lnR cap="flat" cmpd="sng" w="12700">
                      <a:solidFill>
                        <a:srgbClr val="FCE5CD"/>
                      </a:solidFill>
                      <a:prstDash val="solid"/>
                      <a:round/>
                      <a:headEnd len="sm" w="sm" type="none"/>
                      <a:tailEnd len="sm" w="sm" type="none"/>
                    </a:lnR>
                    <a:lnT cap="flat" cmpd="sng" w="12700">
                      <a:solidFill>
                        <a:srgbClr val="FCE5CD"/>
                      </a:solidFill>
                      <a:prstDash val="solid"/>
                      <a:round/>
                      <a:headEnd len="sm" w="sm" type="none"/>
                      <a:tailEnd len="sm" w="sm" type="none"/>
                    </a:lnT>
                    <a:lnB cap="flat" cmpd="sng" w="12700">
                      <a:solidFill>
                        <a:srgbClr val="FCE5CD"/>
                      </a:solidFill>
                      <a:prstDash val="solid"/>
                      <a:round/>
                      <a:headEnd len="sm" w="sm" type="none"/>
                      <a:tailEnd len="sm" w="sm" type="none"/>
                    </a:lnB>
                    <a:solidFill>
                      <a:srgbClr val="A64D79"/>
                    </a:solidFill>
                  </a:tcPr>
                </a:tc>
                <a:tc>
                  <a:txBody>
                    <a:bodyPr/>
                    <a:lstStyle/>
                    <a:p>
                      <a:pPr indent="0" lvl="0" marL="0" rtl="0" algn="l">
                        <a:spcBef>
                          <a:spcPts val="0"/>
                        </a:spcBef>
                        <a:spcAft>
                          <a:spcPts val="0"/>
                        </a:spcAft>
                        <a:buNone/>
                      </a:pPr>
                      <a:r>
                        <a:rPr b="1" lang="en" sz="1800">
                          <a:latin typeface="Times New Roman"/>
                          <a:ea typeface="Times New Roman"/>
                          <a:cs typeface="Times New Roman"/>
                          <a:sym typeface="Times New Roman"/>
                        </a:rPr>
                        <a:t>DESCRIPTION</a:t>
                      </a:r>
                      <a:endParaRPr b="1" sz="1800">
                        <a:latin typeface="Times New Roman"/>
                        <a:ea typeface="Times New Roman"/>
                        <a:cs typeface="Times New Roman"/>
                        <a:sym typeface="Times New Roman"/>
                      </a:endParaRPr>
                    </a:p>
                  </a:txBody>
                  <a:tcPr marT="63500" marB="63500" marR="63500" marL="63500">
                    <a:lnL cap="flat" cmpd="sng" w="12700">
                      <a:solidFill>
                        <a:srgbClr val="FCE5CD"/>
                      </a:solidFill>
                      <a:prstDash val="solid"/>
                      <a:round/>
                      <a:headEnd len="sm" w="sm" type="none"/>
                      <a:tailEnd len="sm" w="sm" type="none"/>
                    </a:lnL>
                    <a:lnR cap="flat" cmpd="sng" w="12700">
                      <a:solidFill>
                        <a:srgbClr val="FCE5CD"/>
                      </a:solidFill>
                      <a:prstDash val="solid"/>
                      <a:round/>
                      <a:headEnd len="sm" w="sm" type="none"/>
                      <a:tailEnd len="sm" w="sm" type="none"/>
                    </a:lnR>
                    <a:lnT cap="flat" cmpd="sng" w="12700">
                      <a:solidFill>
                        <a:srgbClr val="FCE5CD"/>
                      </a:solidFill>
                      <a:prstDash val="solid"/>
                      <a:round/>
                      <a:headEnd len="sm" w="sm" type="none"/>
                      <a:tailEnd len="sm" w="sm" type="none"/>
                    </a:lnT>
                    <a:lnB cap="flat" cmpd="sng" w="12700">
                      <a:solidFill>
                        <a:srgbClr val="FCE5CD"/>
                      </a:solidFill>
                      <a:prstDash val="solid"/>
                      <a:round/>
                      <a:headEnd len="sm" w="sm" type="none"/>
                      <a:tailEnd len="sm" w="sm" type="none"/>
                    </a:lnB>
                    <a:solidFill>
                      <a:srgbClr val="A64D79"/>
                    </a:solidFill>
                  </a:tcPr>
                </a:tc>
              </a:tr>
              <a:tr h="1104575">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Module-1- Object Detection Algorithm</a:t>
                      </a:r>
                      <a:endParaRPr sz="1800">
                        <a:latin typeface="Times New Roman"/>
                        <a:ea typeface="Times New Roman"/>
                        <a:cs typeface="Times New Roman"/>
                        <a:sym typeface="Times New Roman"/>
                      </a:endParaRPr>
                    </a:p>
                  </a:txBody>
                  <a:tcPr marT="63500" marB="63500" marR="63500" marL="63500">
                    <a:lnL cap="flat" cmpd="sng" w="12700">
                      <a:solidFill>
                        <a:srgbClr val="FCE5CD"/>
                      </a:solidFill>
                      <a:prstDash val="solid"/>
                      <a:round/>
                      <a:headEnd len="sm" w="sm" type="none"/>
                      <a:tailEnd len="sm" w="sm" type="none"/>
                    </a:lnL>
                    <a:lnR cap="flat" cmpd="sng" w="12700">
                      <a:solidFill>
                        <a:srgbClr val="FCE5CD"/>
                      </a:solidFill>
                      <a:prstDash val="solid"/>
                      <a:round/>
                      <a:headEnd len="sm" w="sm" type="none"/>
                      <a:tailEnd len="sm" w="sm" type="none"/>
                    </a:lnR>
                    <a:lnT cap="flat" cmpd="sng" w="12700">
                      <a:solidFill>
                        <a:srgbClr val="FCE5CD"/>
                      </a:solidFill>
                      <a:prstDash val="solid"/>
                      <a:round/>
                      <a:headEnd len="sm" w="sm" type="none"/>
                      <a:tailEnd len="sm" w="sm" type="none"/>
                    </a:lnT>
                    <a:lnB cap="flat" cmpd="sng" w="12700">
                      <a:solidFill>
                        <a:srgbClr val="FCE5CD"/>
                      </a:solidFill>
                      <a:prstDash val="solid"/>
                      <a:round/>
                      <a:headEnd len="sm" w="sm" type="none"/>
                      <a:tailEnd len="sm" w="sm" type="none"/>
                    </a:lnB>
                  </a:tcPr>
                </a:tc>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Build a fully functioning object detection algorithm and ensure that it identifies a human being in the frame.</a:t>
                      </a:r>
                      <a:endParaRPr sz="1800">
                        <a:latin typeface="Times New Roman"/>
                        <a:ea typeface="Times New Roman"/>
                        <a:cs typeface="Times New Roman"/>
                        <a:sym typeface="Times New Roman"/>
                      </a:endParaRPr>
                    </a:p>
                  </a:txBody>
                  <a:tcPr marT="63500" marB="63500" marR="63500" marL="63500">
                    <a:lnL cap="flat" cmpd="sng" w="12700">
                      <a:solidFill>
                        <a:srgbClr val="FCE5CD"/>
                      </a:solidFill>
                      <a:prstDash val="solid"/>
                      <a:round/>
                      <a:headEnd len="sm" w="sm" type="none"/>
                      <a:tailEnd len="sm" w="sm" type="none"/>
                    </a:lnL>
                    <a:lnR cap="flat" cmpd="sng" w="12700">
                      <a:solidFill>
                        <a:srgbClr val="FCE5CD"/>
                      </a:solidFill>
                      <a:prstDash val="solid"/>
                      <a:round/>
                      <a:headEnd len="sm" w="sm" type="none"/>
                      <a:tailEnd len="sm" w="sm" type="none"/>
                    </a:lnR>
                    <a:lnT cap="flat" cmpd="sng" w="12700">
                      <a:solidFill>
                        <a:srgbClr val="FCE5CD"/>
                      </a:solidFill>
                      <a:prstDash val="solid"/>
                      <a:round/>
                      <a:headEnd len="sm" w="sm" type="none"/>
                      <a:tailEnd len="sm" w="sm" type="none"/>
                    </a:lnT>
                    <a:lnB cap="flat" cmpd="sng" w="12700">
                      <a:solidFill>
                        <a:srgbClr val="FCE5CD"/>
                      </a:solidFill>
                      <a:prstDash val="solid"/>
                      <a:round/>
                      <a:headEnd len="sm" w="sm" type="none"/>
                      <a:tailEnd len="sm" w="sm" type="none"/>
                    </a:lnB>
                  </a:tcPr>
                </a:tc>
              </a:tr>
              <a:tr h="800700">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Module 2 - Social distancing detector</a:t>
                      </a:r>
                      <a:endParaRPr sz="1800">
                        <a:latin typeface="Times New Roman"/>
                        <a:ea typeface="Times New Roman"/>
                        <a:cs typeface="Times New Roman"/>
                        <a:sym typeface="Times New Roman"/>
                      </a:endParaRPr>
                    </a:p>
                  </a:txBody>
                  <a:tcPr marT="63500" marB="63500" marR="63500" marL="63500">
                    <a:lnL cap="flat" cmpd="sng" w="12700">
                      <a:solidFill>
                        <a:srgbClr val="FCE5CD"/>
                      </a:solidFill>
                      <a:prstDash val="solid"/>
                      <a:round/>
                      <a:headEnd len="sm" w="sm" type="none"/>
                      <a:tailEnd len="sm" w="sm" type="none"/>
                    </a:lnL>
                    <a:lnR cap="flat" cmpd="sng" w="12700">
                      <a:solidFill>
                        <a:srgbClr val="FCE5CD"/>
                      </a:solidFill>
                      <a:prstDash val="solid"/>
                      <a:round/>
                      <a:headEnd len="sm" w="sm" type="none"/>
                      <a:tailEnd len="sm" w="sm" type="none"/>
                    </a:lnR>
                    <a:lnT cap="flat" cmpd="sng" w="12700">
                      <a:solidFill>
                        <a:srgbClr val="FCE5CD"/>
                      </a:solidFill>
                      <a:prstDash val="solid"/>
                      <a:round/>
                      <a:headEnd len="sm" w="sm" type="none"/>
                      <a:tailEnd len="sm" w="sm" type="none"/>
                    </a:lnT>
                    <a:lnB cap="flat" cmpd="sng" w="12700">
                      <a:solidFill>
                        <a:srgbClr val="FCE5CD"/>
                      </a:solidFill>
                      <a:prstDash val="solid"/>
                      <a:round/>
                      <a:headEnd len="sm" w="sm" type="none"/>
                      <a:tailEnd len="sm" w="sm" type="none"/>
                    </a:lnB>
                  </a:tcPr>
                </a:tc>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Build a social distancing detector and ensure it works on all test cases.</a:t>
                      </a:r>
                      <a:endParaRPr sz="1800">
                        <a:latin typeface="Times New Roman"/>
                        <a:ea typeface="Times New Roman"/>
                        <a:cs typeface="Times New Roman"/>
                        <a:sym typeface="Times New Roman"/>
                      </a:endParaRPr>
                    </a:p>
                  </a:txBody>
                  <a:tcPr marT="63500" marB="63500" marR="63500" marL="63500">
                    <a:lnL cap="flat" cmpd="sng" w="12700">
                      <a:solidFill>
                        <a:srgbClr val="FCE5CD"/>
                      </a:solidFill>
                      <a:prstDash val="solid"/>
                      <a:round/>
                      <a:headEnd len="sm" w="sm" type="none"/>
                      <a:tailEnd len="sm" w="sm" type="none"/>
                    </a:lnL>
                    <a:lnR cap="flat" cmpd="sng" w="12700">
                      <a:solidFill>
                        <a:srgbClr val="FCE5CD"/>
                      </a:solidFill>
                      <a:prstDash val="solid"/>
                      <a:round/>
                      <a:headEnd len="sm" w="sm" type="none"/>
                      <a:tailEnd len="sm" w="sm" type="none"/>
                    </a:lnR>
                    <a:lnT cap="flat" cmpd="sng" w="12700">
                      <a:solidFill>
                        <a:srgbClr val="FCE5CD"/>
                      </a:solidFill>
                      <a:prstDash val="solid"/>
                      <a:round/>
                      <a:headEnd len="sm" w="sm" type="none"/>
                      <a:tailEnd len="sm" w="sm" type="none"/>
                    </a:lnT>
                    <a:lnB cap="flat" cmpd="sng" w="12700">
                      <a:solidFill>
                        <a:srgbClr val="FCE5CD"/>
                      </a:solidFill>
                      <a:prstDash val="solid"/>
                      <a:round/>
                      <a:headEnd len="sm" w="sm" type="none"/>
                      <a:tailEnd len="sm" w="sm" type="none"/>
                    </a:lnB>
                  </a:tcPr>
                </a:tc>
              </a:tr>
              <a:tr h="800700">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Module 3 - Web application</a:t>
                      </a:r>
                      <a:endParaRPr sz="1800">
                        <a:latin typeface="Times New Roman"/>
                        <a:ea typeface="Times New Roman"/>
                        <a:cs typeface="Times New Roman"/>
                        <a:sym typeface="Times New Roman"/>
                      </a:endParaRPr>
                    </a:p>
                  </a:txBody>
                  <a:tcPr marT="63500" marB="63500" marR="63500" marL="63500">
                    <a:lnL cap="flat" cmpd="sng" w="12700">
                      <a:solidFill>
                        <a:srgbClr val="FCE5CD"/>
                      </a:solidFill>
                      <a:prstDash val="solid"/>
                      <a:round/>
                      <a:headEnd len="sm" w="sm" type="none"/>
                      <a:tailEnd len="sm" w="sm" type="none"/>
                    </a:lnL>
                    <a:lnR cap="flat" cmpd="sng" w="12700">
                      <a:solidFill>
                        <a:srgbClr val="FCE5CD"/>
                      </a:solidFill>
                      <a:prstDash val="solid"/>
                      <a:round/>
                      <a:headEnd len="sm" w="sm" type="none"/>
                      <a:tailEnd len="sm" w="sm" type="none"/>
                    </a:lnR>
                    <a:lnT cap="flat" cmpd="sng" w="12700">
                      <a:solidFill>
                        <a:srgbClr val="FCE5CD"/>
                      </a:solidFill>
                      <a:prstDash val="solid"/>
                      <a:round/>
                      <a:headEnd len="sm" w="sm" type="none"/>
                      <a:tailEnd len="sm" w="sm" type="none"/>
                    </a:lnT>
                    <a:lnB cap="flat" cmpd="sng" w="12700">
                      <a:solidFill>
                        <a:srgbClr val="FCE5CD"/>
                      </a:solidFill>
                      <a:prstDash val="solid"/>
                      <a:round/>
                      <a:headEnd len="sm" w="sm" type="none"/>
                      <a:tailEnd len="sm" w="sm" type="none"/>
                    </a:lnB>
                  </a:tcPr>
                </a:tc>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Build a web application by integrating the Machine Learning module. </a:t>
                      </a:r>
                      <a:endParaRPr sz="1800">
                        <a:latin typeface="Times New Roman"/>
                        <a:ea typeface="Times New Roman"/>
                        <a:cs typeface="Times New Roman"/>
                        <a:sym typeface="Times New Roman"/>
                      </a:endParaRPr>
                    </a:p>
                  </a:txBody>
                  <a:tcPr marT="63500" marB="63500" marR="63500" marL="63500">
                    <a:lnL cap="flat" cmpd="sng" w="12700">
                      <a:solidFill>
                        <a:srgbClr val="FCE5CD"/>
                      </a:solidFill>
                      <a:prstDash val="solid"/>
                      <a:round/>
                      <a:headEnd len="sm" w="sm" type="none"/>
                      <a:tailEnd len="sm" w="sm" type="none"/>
                    </a:lnL>
                    <a:lnR cap="flat" cmpd="sng" w="12700">
                      <a:solidFill>
                        <a:srgbClr val="FCE5CD"/>
                      </a:solidFill>
                      <a:prstDash val="solid"/>
                      <a:round/>
                      <a:headEnd len="sm" w="sm" type="none"/>
                      <a:tailEnd len="sm" w="sm" type="none"/>
                    </a:lnR>
                    <a:lnT cap="flat" cmpd="sng" w="12700">
                      <a:solidFill>
                        <a:srgbClr val="FCE5CD"/>
                      </a:solidFill>
                      <a:prstDash val="solid"/>
                      <a:round/>
                      <a:headEnd len="sm" w="sm" type="none"/>
                      <a:tailEnd len="sm" w="sm" type="none"/>
                    </a:lnT>
                    <a:lnB cap="flat" cmpd="sng" w="12700">
                      <a:solidFill>
                        <a:srgbClr val="FCE5CD"/>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7"/>
          <p:cNvSpPr txBox="1"/>
          <p:nvPr>
            <p:ph type="title"/>
          </p:nvPr>
        </p:nvSpPr>
        <p:spPr>
          <a:xfrm>
            <a:off x="311700" y="19390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roxima Nova"/>
                <a:ea typeface="Proxima Nova"/>
                <a:cs typeface="Proxima Nova"/>
                <a:sym typeface="Proxima Nova"/>
              </a:rPr>
              <a:t>FUNCTIONAL TEST CASES</a:t>
            </a:r>
            <a:endParaRPr>
              <a:latin typeface="Proxima Nova"/>
              <a:ea typeface="Proxima Nova"/>
              <a:cs typeface="Proxima Nova"/>
              <a:sym typeface="Proxima Nova"/>
            </a:endParaRPr>
          </a:p>
        </p:txBody>
      </p:sp>
      <p:pic>
        <p:nvPicPr>
          <p:cNvPr id="144" name="Google Shape;144;p27"/>
          <p:cNvPicPr preferRelativeResize="0"/>
          <p:nvPr/>
        </p:nvPicPr>
        <p:blipFill>
          <a:blip r:embed="rId3">
            <a:alphaModFix/>
          </a:blip>
          <a:stretch>
            <a:fillRect/>
          </a:stretch>
        </p:blipFill>
        <p:spPr>
          <a:xfrm>
            <a:off x="2431100" y="766600"/>
            <a:ext cx="4490524" cy="40152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NON FUNCTIONAL TEST CASES</a:t>
            </a:r>
            <a:endParaRPr/>
          </a:p>
        </p:txBody>
      </p:sp>
      <p:pic>
        <p:nvPicPr>
          <p:cNvPr id="150" name="Google Shape;150;p28"/>
          <p:cNvPicPr preferRelativeResize="0"/>
          <p:nvPr/>
        </p:nvPicPr>
        <p:blipFill>
          <a:blip r:embed="rId3">
            <a:alphaModFix/>
          </a:blip>
          <a:stretch>
            <a:fillRect/>
          </a:stretch>
        </p:blipFill>
        <p:spPr>
          <a:xfrm>
            <a:off x="1247425" y="1098100"/>
            <a:ext cx="6649151" cy="35696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51AB2A"/>
            </a:gs>
            <a:gs pos="100000">
              <a:srgbClr val="203E13"/>
            </a:gs>
          </a:gsLst>
          <a:lin ang="5400012" scaled="0"/>
        </a:gradFill>
      </p:bgPr>
    </p:bg>
    <p:spTree>
      <p:nvGrpSpPr>
        <p:cNvPr id="154" name="Shape 154"/>
        <p:cNvGrpSpPr/>
        <p:nvPr/>
      </p:nvGrpSpPr>
      <p:grpSpPr>
        <a:xfrm>
          <a:off x="0" y="0"/>
          <a:ext cx="0" cy="0"/>
          <a:chOff x="0" y="0"/>
          <a:chExt cx="0" cy="0"/>
        </a:xfrm>
      </p:grpSpPr>
      <p:sp>
        <p:nvSpPr>
          <p:cNvPr id="155" name="Google Shape;155;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Risk analysis</a:t>
            </a:r>
            <a:endParaRPr/>
          </a:p>
        </p:txBody>
      </p:sp>
      <p:sp>
        <p:nvSpPr>
          <p:cNvPr id="156" name="Google Shape;156;p29"/>
          <p:cNvSpPr txBox="1"/>
          <p:nvPr>
            <p:ph idx="1" type="body"/>
          </p:nvPr>
        </p:nvSpPr>
        <p:spPr>
          <a:xfrm>
            <a:off x="311700" y="1114550"/>
            <a:ext cx="8520600" cy="3556800"/>
          </a:xfrm>
          <a:prstGeom prst="rect">
            <a:avLst/>
          </a:prstGeom>
          <a:solidFill>
            <a:srgbClr val="B6D7A8"/>
          </a:solidFill>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7773">
                <a:solidFill>
                  <a:schemeClr val="lt1"/>
                </a:solidFill>
                <a:latin typeface="Proxima Nova"/>
                <a:ea typeface="Proxima Nova"/>
                <a:cs typeface="Proxima Nova"/>
                <a:sym typeface="Proxima Nova"/>
              </a:rPr>
              <a:t>Risk 1:</a:t>
            </a:r>
            <a:endParaRPr sz="7773">
              <a:solidFill>
                <a:schemeClr val="lt1"/>
              </a:solidFill>
              <a:latin typeface="Proxima Nova"/>
              <a:ea typeface="Proxima Nova"/>
              <a:cs typeface="Proxima Nova"/>
              <a:sym typeface="Proxima Nova"/>
            </a:endParaRPr>
          </a:p>
          <a:p>
            <a:pPr indent="0" lvl="0" marL="0" rtl="0" algn="l">
              <a:spcBef>
                <a:spcPts val="1200"/>
              </a:spcBef>
              <a:spcAft>
                <a:spcPts val="0"/>
              </a:spcAft>
              <a:buNone/>
            </a:pPr>
            <a:r>
              <a:rPr lang="en" sz="7773">
                <a:solidFill>
                  <a:schemeClr val="lt1"/>
                </a:solidFill>
                <a:latin typeface="Proxima Nova"/>
                <a:ea typeface="Proxima Nova"/>
                <a:cs typeface="Proxima Nova"/>
                <a:sym typeface="Proxima Nova"/>
              </a:rPr>
              <a:t>The usage of webcam or a separate camera might lead to violation of privacy in certain scenarios.</a:t>
            </a:r>
            <a:endParaRPr sz="7773">
              <a:solidFill>
                <a:schemeClr val="lt1"/>
              </a:solidFill>
              <a:latin typeface="Proxima Nova"/>
              <a:ea typeface="Proxima Nova"/>
              <a:cs typeface="Proxima Nova"/>
              <a:sym typeface="Proxima Nova"/>
            </a:endParaRPr>
          </a:p>
          <a:p>
            <a:pPr indent="0" lvl="0" marL="0" rtl="0" algn="l">
              <a:spcBef>
                <a:spcPts val="1200"/>
              </a:spcBef>
              <a:spcAft>
                <a:spcPts val="0"/>
              </a:spcAft>
              <a:buNone/>
            </a:pPr>
            <a:r>
              <a:rPr lang="en" sz="7773">
                <a:solidFill>
                  <a:schemeClr val="lt1"/>
                </a:solidFill>
                <a:latin typeface="Proxima Nova"/>
                <a:ea typeface="Proxima Nova"/>
                <a:cs typeface="Proxima Nova"/>
                <a:sym typeface="Proxima Nova"/>
              </a:rPr>
              <a:t>Risk 2:</a:t>
            </a:r>
            <a:endParaRPr sz="7773">
              <a:solidFill>
                <a:schemeClr val="lt1"/>
              </a:solidFill>
              <a:latin typeface="Proxima Nova"/>
              <a:ea typeface="Proxima Nova"/>
              <a:cs typeface="Proxima Nova"/>
              <a:sym typeface="Proxima Nova"/>
            </a:endParaRPr>
          </a:p>
          <a:p>
            <a:pPr indent="0" lvl="0" marL="0" rtl="0" algn="l">
              <a:spcBef>
                <a:spcPts val="1200"/>
              </a:spcBef>
              <a:spcAft>
                <a:spcPts val="0"/>
              </a:spcAft>
              <a:buNone/>
            </a:pPr>
            <a:r>
              <a:rPr lang="en" sz="7773">
                <a:solidFill>
                  <a:schemeClr val="lt1"/>
                </a:solidFill>
                <a:latin typeface="Proxima Nova"/>
                <a:ea typeface="Proxima Nova"/>
                <a:cs typeface="Proxima Nova"/>
                <a:sym typeface="Proxima Nova"/>
              </a:rPr>
              <a:t>The software may be prone to hacking-related threats and might hence have to compromise on video footage security.</a:t>
            </a:r>
            <a:endParaRPr sz="7773">
              <a:solidFill>
                <a:schemeClr val="lt1"/>
              </a:solidFill>
              <a:latin typeface="Proxima Nova"/>
              <a:ea typeface="Proxima Nova"/>
              <a:cs typeface="Proxima Nova"/>
              <a:sym typeface="Proxima Nova"/>
            </a:endParaRPr>
          </a:p>
          <a:p>
            <a:pPr indent="0" lvl="0" marL="0" rtl="0" algn="l">
              <a:spcBef>
                <a:spcPts val="1200"/>
              </a:spcBef>
              <a:spcAft>
                <a:spcPts val="0"/>
              </a:spcAft>
              <a:buNone/>
            </a:pPr>
            <a:r>
              <a:rPr lang="en" sz="7773">
                <a:solidFill>
                  <a:schemeClr val="lt1"/>
                </a:solidFill>
                <a:latin typeface="Proxima Nova"/>
                <a:ea typeface="Proxima Nova"/>
                <a:cs typeface="Proxima Nova"/>
                <a:sym typeface="Proxima Nova"/>
              </a:rPr>
              <a:t>Risk 3:</a:t>
            </a:r>
            <a:endParaRPr sz="7773">
              <a:solidFill>
                <a:schemeClr val="lt1"/>
              </a:solidFill>
              <a:latin typeface="Proxima Nova"/>
              <a:ea typeface="Proxima Nova"/>
              <a:cs typeface="Proxima Nova"/>
              <a:sym typeface="Proxima Nova"/>
            </a:endParaRPr>
          </a:p>
          <a:p>
            <a:pPr indent="0" lvl="0" marL="0" rtl="0" algn="l">
              <a:spcBef>
                <a:spcPts val="1200"/>
              </a:spcBef>
              <a:spcAft>
                <a:spcPts val="0"/>
              </a:spcAft>
              <a:buNone/>
            </a:pPr>
            <a:r>
              <a:rPr lang="en" sz="7773">
                <a:solidFill>
                  <a:schemeClr val="lt1"/>
                </a:solidFill>
                <a:latin typeface="Proxima Nova"/>
                <a:ea typeface="Proxima Nova"/>
                <a:cs typeface="Proxima Nova"/>
                <a:sym typeface="Proxima Nova"/>
              </a:rPr>
              <a:t>The maintenance of computational resources for running such applications continuously might become expensive.</a:t>
            </a:r>
            <a:endParaRPr sz="7773">
              <a:solidFill>
                <a:schemeClr val="lt1"/>
              </a:solidFill>
              <a:latin typeface="Proxima Nova"/>
              <a:ea typeface="Proxima Nova"/>
              <a:cs typeface="Proxima Nova"/>
              <a:sym typeface="Proxima Nova"/>
            </a:endParaRPr>
          </a:p>
          <a:p>
            <a:pPr indent="0" lvl="0" marL="0" rtl="0" algn="l">
              <a:spcBef>
                <a:spcPts val="1200"/>
              </a:spcBef>
              <a:spcAft>
                <a:spcPts val="0"/>
              </a:spcAft>
              <a:buNone/>
            </a:pPr>
            <a:r>
              <a:t/>
            </a:r>
            <a:endParaRPr>
              <a:solidFill>
                <a:schemeClr val="lt1"/>
              </a:solidFill>
            </a:endParaRPr>
          </a:p>
          <a:p>
            <a:pPr indent="0" lvl="0" marL="0" rtl="0" algn="l">
              <a:spcBef>
                <a:spcPts val="1200"/>
              </a:spcBef>
              <a:spcAft>
                <a:spcPts val="0"/>
              </a:spcAft>
              <a:buNone/>
            </a:pPr>
            <a:r>
              <a:t/>
            </a:r>
            <a:endParaRPr>
              <a:solidFill>
                <a:schemeClr val="lt1"/>
              </a:solidFill>
            </a:endParaRPr>
          </a:p>
          <a:p>
            <a:pPr indent="0" lvl="0" marL="0" rtl="0" algn="l">
              <a:spcBef>
                <a:spcPts val="1200"/>
              </a:spcBef>
              <a:spcAft>
                <a:spcPts val="12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60" name="Shape 160"/>
        <p:cNvGrpSpPr/>
        <p:nvPr/>
      </p:nvGrpSpPr>
      <p:grpSpPr>
        <a:xfrm>
          <a:off x="0" y="0"/>
          <a:ext cx="0" cy="0"/>
          <a:chOff x="0" y="0"/>
          <a:chExt cx="0" cy="0"/>
        </a:xfrm>
      </p:grpSpPr>
      <p:sp>
        <p:nvSpPr>
          <p:cNvPr id="161" name="Google Shape;161;p30"/>
          <p:cNvSpPr txBox="1"/>
          <p:nvPr>
            <p:ph type="title"/>
          </p:nvPr>
        </p:nvSpPr>
        <p:spPr>
          <a:xfrm>
            <a:off x="311700" y="4550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3320">
                <a:solidFill>
                  <a:schemeClr val="dk2"/>
                </a:solidFill>
                <a:latin typeface="Raleway"/>
                <a:ea typeface="Raleway"/>
                <a:cs typeface="Raleway"/>
                <a:sym typeface="Raleway"/>
              </a:rPr>
              <a:t>RISKS</a:t>
            </a:r>
            <a:endParaRPr b="1" sz="3320">
              <a:solidFill>
                <a:schemeClr val="dk2"/>
              </a:solidFill>
              <a:latin typeface="Raleway"/>
              <a:ea typeface="Raleway"/>
              <a:cs typeface="Raleway"/>
              <a:sym typeface="Raleway"/>
            </a:endParaRPr>
          </a:p>
        </p:txBody>
      </p:sp>
      <p:graphicFrame>
        <p:nvGraphicFramePr>
          <p:cNvPr id="162" name="Google Shape;162;p30"/>
          <p:cNvGraphicFramePr/>
          <p:nvPr/>
        </p:nvGraphicFramePr>
        <p:xfrm>
          <a:off x="634075" y="1327425"/>
          <a:ext cx="3000000" cy="3000000"/>
        </p:xfrm>
        <a:graphic>
          <a:graphicData uri="http://schemas.openxmlformats.org/drawingml/2006/table">
            <a:tbl>
              <a:tblPr>
                <a:noFill/>
                <a:tableStyleId>{A9ED4B50-F1D1-4D8D-B8E1-B1FF3241ED2F}</a:tableStyleId>
              </a:tblPr>
              <a:tblGrid>
                <a:gridCol w="3841525"/>
                <a:gridCol w="3397475"/>
              </a:tblGrid>
              <a:tr h="381000">
                <a:tc>
                  <a:txBody>
                    <a:bodyPr/>
                    <a:lstStyle/>
                    <a:p>
                      <a:pPr indent="0" lvl="0" marL="0" rtl="0" algn="l">
                        <a:spcBef>
                          <a:spcPts val="0"/>
                        </a:spcBef>
                        <a:spcAft>
                          <a:spcPts val="0"/>
                        </a:spcAft>
                        <a:buNone/>
                      </a:pPr>
                      <a:r>
                        <a:rPr b="1" lang="en" sz="1500">
                          <a:latin typeface="Dosis"/>
                          <a:ea typeface="Dosis"/>
                          <a:cs typeface="Dosis"/>
                          <a:sym typeface="Dosis"/>
                        </a:rPr>
                        <a:t>RISK DESCRIPTION</a:t>
                      </a:r>
                      <a:endParaRPr b="1" sz="1500">
                        <a:latin typeface="Dosis"/>
                        <a:ea typeface="Dosis"/>
                        <a:cs typeface="Dosis"/>
                        <a:sym typeface="Dosis"/>
                      </a:endParaRPr>
                    </a:p>
                  </a:txBody>
                  <a:tcPr marT="91425" marB="91425" marR="91425" marL="91425">
                    <a:lnL cap="flat" cmpd="sng" w="9525">
                      <a:solidFill>
                        <a:srgbClr val="783F04"/>
                      </a:solidFill>
                      <a:prstDash val="solid"/>
                      <a:round/>
                      <a:headEnd len="sm" w="sm" type="none"/>
                      <a:tailEnd len="sm" w="sm" type="none"/>
                    </a:lnL>
                    <a:lnR cap="flat" cmpd="sng" w="9525">
                      <a:solidFill>
                        <a:srgbClr val="783F04"/>
                      </a:solidFill>
                      <a:prstDash val="solid"/>
                      <a:round/>
                      <a:headEnd len="sm" w="sm" type="none"/>
                      <a:tailEnd len="sm" w="sm" type="none"/>
                    </a:lnR>
                    <a:lnT cap="flat" cmpd="sng" w="9525">
                      <a:solidFill>
                        <a:srgbClr val="783F04"/>
                      </a:solidFill>
                      <a:prstDash val="solid"/>
                      <a:round/>
                      <a:headEnd len="sm" w="sm" type="none"/>
                      <a:tailEnd len="sm" w="sm" type="none"/>
                    </a:lnT>
                    <a:lnB cap="flat" cmpd="sng" w="9525">
                      <a:solidFill>
                        <a:srgbClr val="783F04"/>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rPr b="1" lang="en" sz="1500">
                          <a:latin typeface="Dosis"/>
                          <a:ea typeface="Dosis"/>
                          <a:cs typeface="Dosis"/>
                          <a:sym typeface="Dosis"/>
                        </a:rPr>
                        <a:t>RISK CATEGORY [low/ medium/ high]</a:t>
                      </a:r>
                      <a:endParaRPr b="1" sz="1500">
                        <a:latin typeface="Dosis"/>
                        <a:ea typeface="Dosis"/>
                        <a:cs typeface="Dosis"/>
                        <a:sym typeface="Dosis"/>
                      </a:endParaRPr>
                    </a:p>
                  </a:txBody>
                  <a:tcPr marT="91425" marB="91425" marR="91425" marL="91425">
                    <a:lnL cap="flat" cmpd="sng" w="9525">
                      <a:solidFill>
                        <a:srgbClr val="783F04"/>
                      </a:solidFill>
                      <a:prstDash val="solid"/>
                      <a:round/>
                      <a:headEnd len="sm" w="sm" type="none"/>
                      <a:tailEnd len="sm" w="sm" type="none"/>
                    </a:lnL>
                    <a:lnR cap="flat" cmpd="sng" w="9525">
                      <a:solidFill>
                        <a:srgbClr val="783F04"/>
                      </a:solidFill>
                      <a:prstDash val="solid"/>
                      <a:round/>
                      <a:headEnd len="sm" w="sm" type="none"/>
                      <a:tailEnd len="sm" w="sm" type="none"/>
                    </a:lnR>
                    <a:lnT cap="flat" cmpd="sng" w="9525">
                      <a:solidFill>
                        <a:srgbClr val="783F04"/>
                      </a:solidFill>
                      <a:prstDash val="solid"/>
                      <a:round/>
                      <a:headEnd len="sm" w="sm" type="none"/>
                      <a:tailEnd len="sm" w="sm" type="none"/>
                    </a:lnT>
                    <a:lnB cap="flat" cmpd="sng" w="9525">
                      <a:solidFill>
                        <a:srgbClr val="783F04"/>
                      </a:solidFill>
                      <a:prstDash val="solid"/>
                      <a:round/>
                      <a:headEnd len="sm" w="sm" type="none"/>
                      <a:tailEnd len="sm" w="sm" type="none"/>
                    </a:lnB>
                    <a:solidFill>
                      <a:srgbClr val="F6B26B"/>
                    </a:solidFill>
                  </a:tcPr>
                </a:tc>
              </a:tr>
              <a:tr h="381000">
                <a:tc>
                  <a:txBody>
                    <a:bodyPr/>
                    <a:lstStyle/>
                    <a:p>
                      <a:pPr indent="0" lvl="0" marL="77177" rtl="0" algn="l">
                        <a:spcBef>
                          <a:spcPts val="0"/>
                        </a:spcBef>
                        <a:spcAft>
                          <a:spcPts val="0"/>
                        </a:spcAft>
                        <a:buNone/>
                      </a:pPr>
                      <a:r>
                        <a:rPr b="1" lang="en" sz="1300">
                          <a:latin typeface="Quicksand"/>
                          <a:ea typeface="Quicksand"/>
                          <a:cs typeface="Quicksand"/>
                          <a:sym typeface="Quicksand"/>
                        </a:rPr>
                        <a:t>The usage of  webcam or a separate camera might lead to violation of privacy in certain scenarios.</a:t>
                      </a:r>
                      <a:endParaRPr b="1" sz="1600">
                        <a:latin typeface="Quicksand"/>
                        <a:ea typeface="Quicksand"/>
                        <a:cs typeface="Quicksand"/>
                        <a:sym typeface="Quicksand"/>
                      </a:endParaRPr>
                    </a:p>
                  </a:txBody>
                  <a:tcPr marT="91425" marB="91425" marR="91425" marL="91425">
                    <a:lnL cap="flat" cmpd="sng" w="9525">
                      <a:solidFill>
                        <a:srgbClr val="783F04"/>
                      </a:solidFill>
                      <a:prstDash val="solid"/>
                      <a:round/>
                      <a:headEnd len="sm" w="sm" type="none"/>
                      <a:tailEnd len="sm" w="sm" type="none"/>
                    </a:lnL>
                    <a:lnR cap="flat" cmpd="sng" w="9525">
                      <a:solidFill>
                        <a:srgbClr val="783F04"/>
                      </a:solidFill>
                      <a:prstDash val="solid"/>
                      <a:round/>
                      <a:headEnd len="sm" w="sm" type="none"/>
                      <a:tailEnd len="sm" w="sm" type="none"/>
                    </a:lnR>
                    <a:lnT cap="flat" cmpd="sng" w="9525">
                      <a:solidFill>
                        <a:srgbClr val="783F04"/>
                      </a:solidFill>
                      <a:prstDash val="solid"/>
                      <a:round/>
                      <a:headEnd len="sm" w="sm" type="none"/>
                      <a:tailEnd len="sm" w="sm" type="none"/>
                    </a:lnT>
                    <a:lnB cap="flat" cmpd="sng" w="9525">
                      <a:solidFill>
                        <a:srgbClr val="783F04"/>
                      </a:solidFill>
                      <a:prstDash val="solid"/>
                      <a:round/>
                      <a:headEnd len="sm" w="sm" type="none"/>
                      <a:tailEnd len="sm" w="sm" type="none"/>
                    </a:lnB>
                    <a:solidFill>
                      <a:srgbClr val="F9CB9C"/>
                    </a:solidFill>
                  </a:tcPr>
                </a:tc>
                <a:tc>
                  <a:txBody>
                    <a:bodyPr/>
                    <a:lstStyle/>
                    <a:p>
                      <a:pPr indent="0" lvl="0" marL="94284" rtl="0" algn="l">
                        <a:spcBef>
                          <a:spcPts val="0"/>
                        </a:spcBef>
                        <a:spcAft>
                          <a:spcPts val="0"/>
                        </a:spcAft>
                        <a:buNone/>
                      </a:pPr>
                      <a:r>
                        <a:rPr b="1" lang="en">
                          <a:latin typeface="Quicksand"/>
                          <a:ea typeface="Quicksand"/>
                          <a:cs typeface="Quicksand"/>
                          <a:sym typeface="Quicksand"/>
                        </a:rPr>
                        <a:t>High Accept</a:t>
                      </a:r>
                      <a:endParaRPr b="1" sz="1700">
                        <a:latin typeface="Quicksand"/>
                        <a:ea typeface="Quicksand"/>
                        <a:cs typeface="Quicksand"/>
                        <a:sym typeface="Quicksand"/>
                      </a:endParaRPr>
                    </a:p>
                  </a:txBody>
                  <a:tcPr marT="91425" marB="91425" marR="91425" marL="91425">
                    <a:lnL cap="flat" cmpd="sng" w="9525">
                      <a:solidFill>
                        <a:srgbClr val="783F04"/>
                      </a:solidFill>
                      <a:prstDash val="solid"/>
                      <a:round/>
                      <a:headEnd len="sm" w="sm" type="none"/>
                      <a:tailEnd len="sm" w="sm" type="none"/>
                    </a:lnL>
                    <a:lnR cap="flat" cmpd="sng" w="9525">
                      <a:solidFill>
                        <a:srgbClr val="783F04"/>
                      </a:solidFill>
                      <a:prstDash val="solid"/>
                      <a:round/>
                      <a:headEnd len="sm" w="sm" type="none"/>
                      <a:tailEnd len="sm" w="sm" type="none"/>
                    </a:lnR>
                    <a:lnT cap="flat" cmpd="sng" w="9525">
                      <a:solidFill>
                        <a:srgbClr val="783F04"/>
                      </a:solidFill>
                      <a:prstDash val="solid"/>
                      <a:round/>
                      <a:headEnd len="sm" w="sm" type="none"/>
                      <a:tailEnd len="sm" w="sm" type="none"/>
                    </a:lnT>
                    <a:lnB cap="flat" cmpd="sng" w="9525">
                      <a:solidFill>
                        <a:srgbClr val="783F04"/>
                      </a:solidFill>
                      <a:prstDash val="solid"/>
                      <a:round/>
                      <a:headEnd len="sm" w="sm" type="none"/>
                      <a:tailEnd len="sm" w="sm" type="none"/>
                    </a:lnB>
                    <a:solidFill>
                      <a:srgbClr val="F9CB9C"/>
                    </a:solidFill>
                  </a:tcPr>
                </a:tc>
              </a:tr>
              <a:tr h="1108675">
                <a:tc>
                  <a:txBody>
                    <a:bodyPr/>
                    <a:lstStyle/>
                    <a:p>
                      <a:pPr indent="-1174229" lvl="0" marL="1175067" marR="240908" rtl="0" algn="l">
                        <a:lnSpc>
                          <a:spcPct val="101684"/>
                        </a:lnSpc>
                        <a:spcBef>
                          <a:spcPts val="0"/>
                        </a:spcBef>
                        <a:spcAft>
                          <a:spcPts val="0"/>
                        </a:spcAft>
                        <a:buNone/>
                      </a:pPr>
                      <a:r>
                        <a:rPr b="1" lang="en" sz="1300">
                          <a:latin typeface="Quicksand"/>
                          <a:ea typeface="Quicksand"/>
                          <a:cs typeface="Quicksand"/>
                          <a:sym typeface="Quicksand"/>
                        </a:rPr>
                        <a:t>The software may be prone to </a:t>
                      </a:r>
                      <a:endParaRPr b="1" sz="1300">
                        <a:latin typeface="Quicksand"/>
                        <a:ea typeface="Quicksand"/>
                        <a:cs typeface="Quicksand"/>
                        <a:sym typeface="Quicksand"/>
                      </a:endParaRPr>
                    </a:p>
                    <a:p>
                      <a:pPr indent="-1174229" lvl="0" marL="1175067" marR="240908" rtl="0" algn="l">
                        <a:lnSpc>
                          <a:spcPct val="101684"/>
                        </a:lnSpc>
                        <a:spcBef>
                          <a:spcPts val="0"/>
                        </a:spcBef>
                        <a:spcAft>
                          <a:spcPts val="0"/>
                        </a:spcAft>
                        <a:buNone/>
                      </a:pPr>
                      <a:r>
                        <a:rPr b="1" lang="en" sz="1300">
                          <a:latin typeface="Quicksand"/>
                          <a:ea typeface="Quicksand"/>
                          <a:cs typeface="Quicksand"/>
                          <a:sym typeface="Quicksand"/>
                        </a:rPr>
                        <a:t>hacking-related threats and might hence </a:t>
                      </a:r>
                      <a:endParaRPr b="1" sz="1300">
                        <a:latin typeface="Quicksand"/>
                        <a:ea typeface="Quicksand"/>
                        <a:cs typeface="Quicksand"/>
                        <a:sym typeface="Quicksand"/>
                      </a:endParaRPr>
                    </a:p>
                    <a:p>
                      <a:pPr indent="-1174229" lvl="0" marL="1175067" marR="240908" rtl="0" algn="l">
                        <a:lnSpc>
                          <a:spcPct val="101684"/>
                        </a:lnSpc>
                        <a:spcBef>
                          <a:spcPts val="0"/>
                        </a:spcBef>
                        <a:spcAft>
                          <a:spcPts val="0"/>
                        </a:spcAft>
                        <a:buNone/>
                      </a:pPr>
                      <a:r>
                        <a:rPr b="1" lang="en" sz="1300">
                          <a:latin typeface="Quicksand"/>
                          <a:ea typeface="Quicksand"/>
                          <a:cs typeface="Quicksand"/>
                          <a:sym typeface="Quicksand"/>
                        </a:rPr>
                        <a:t>have to</a:t>
                      </a:r>
                      <a:r>
                        <a:rPr b="1" lang="en" sz="1300">
                          <a:latin typeface="Quicksand"/>
                          <a:ea typeface="Quicksand"/>
                          <a:cs typeface="Quicksand"/>
                          <a:sym typeface="Quicksand"/>
                        </a:rPr>
                        <a:t> </a:t>
                      </a:r>
                      <a:r>
                        <a:rPr b="1" lang="en" sz="1300">
                          <a:latin typeface="Quicksand"/>
                          <a:ea typeface="Quicksand"/>
                          <a:cs typeface="Quicksand"/>
                          <a:sym typeface="Quicksand"/>
                        </a:rPr>
                        <a:t>compromise on video footage </a:t>
                      </a:r>
                      <a:endParaRPr b="1" sz="1300">
                        <a:latin typeface="Quicksand"/>
                        <a:ea typeface="Quicksand"/>
                        <a:cs typeface="Quicksand"/>
                        <a:sym typeface="Quicksand"/>
                      </a:endParaRPr>
                    </a:p>
                    <a:p>
                      <a:pPr indent="-1174229" lvl="0" marL="1175067" marR="240908" rtl="0" algn="l">
                        <a:lnSpc>
                          <a:spcPct val="101684"/>
                        </a:lnSpc>
                        <a:spcBef>
                          <a:spcPts val="0"/>
                        </a:spcBef>
                        <a:spcAft>
                          <a:spcPts val="0"/>
                        </a:spcAft>
                        <a:buNone/>
                      </a:pPr>
                      <a:r>
                        <a:rPr b="1" lang="en" sz="1300">
                          <a:latin typeface="Quicksand"/>
                          <a:ea typeface="Quicksand"/>
                          <a:cs typeface="Quicksand"/>
                          <a:sym typeface="Quicksand"/>
                        </a:rPr>
                        <a:t>security.</a:t>
                      </a:r>
                      <a:endParaRPr b="1" sz="1600">
                        <a:latin typeface="Quicksand"/>
                        <a:ea typeface="Quicksand"/>
                        <a:cs typeface="Quicksand"/>
                        <a:sym typeface="Quicksand"/>
                      </a:endParaRPr>
                    </a:p>
                  </a:txBody>
                  <a:tcPr marT="91425" marB="91425" marR="91425" marL="91425">
                    <a:lnL cap="flat" cmpd="sng" w="9525">
                      <a:solidFill>
                        <a:srgbClr val="783F04"/>
                      </a:solidFill>
                      <a:prstDash val="solid"/>
                      <a:round/>
                      <a:headEnd len="sm" w="sm" type="none"/>
                      <a:tailEnd len="sm" w="sm" type="none"/>
                    </a:lnL>
                    <a:lnR cap="flat" cmpd="sng" w="9525">
                      <a:solidFill>
                        <a:srgbClr val="783F04"/>
                      </a:solidFill>
                      <a:prstDash val="solid"/>
                      <a:round/>
                      <a:headEnd len="sm" w="sm" type="none"/>
                      <a:tailEnd len="sm" w="sm" type="none"/>
                    </a:lnR>
                    <a:lnT cap="flat" cmpd="sng" w="9525">
                      <a:solidFill>
                        <a:srgbClr val="783F04"/>
                      </a:solidFill>
                      <a:prstDash val="solid"/>
                      <a:round/>
                      <a:headEnd len="sm" w="sm" type="none"/>
                      <a:tailEnd len="sm" w="sm" type="none"/>
                    </a:lnT>
                    <a:lnB cap="flat" cmpd="sng" w="9525">
                      <a:solidFill>
                        <a:srgbClr val="783F04"/>
                      </a:solidFill>
                      <a:prstDash val="solid"/>
                      <a:round/>
                      <a:headEnd len="sm" w="sm" type="none"/>
                      <a:tailEnd len="sm" w="sm" type="none"/>
                    </a:lnB>
                    <a:solidFill>
                      <a:srgbClr val="F9CB9C"/>
                    </a:solidFill>
                  </a:tcPr>
                </a:tc>
                <a:tc>
                  <a:txBody>
                    <a:bodyPr/>
                    <a:lstStyle/>
                    <a:p>
                      <a:pPr indent="0" lvl="0" marL="0" rtl="0" algn="l">
                        <a:spcBef>
                          <a:spcPts val="0"/>
                        </a:spcBef>
                        <a:spcAft>
                          <a:spcPts val="0"/>
                        </a:spcAft>
                        <a:buNone/>
                      </a:pPr>
                      <a:r>
                        <a:rPr b="1" lang="en">
                          <a:latin typeface="Quicksand"/>
                          <a:ea typeface="Quicksand"/>
                          <a:cs typeface="Quicksand"/>
                          <a:sym typeface="Quicksand"/>
                        </a:rPr>
                        <a:t>Medium accept</a:t>
                      </a:r>
                      <a:endParaRPr b="1">
                        <a:latin typeface="Quicksand"/>
                        <a:ea typeface="Quicksand"/>
                        <a:cs typeface="Quicksand"/>
                        <a:sym typeface="Quicksand"/>
                      </a:endParaRPr>
                    </a:p>
                  </a:txBody>
                  <a:tcPr marT="91425" marB="91425" marR="91425" marL="91425">
                    <a:lnL cap="flat" cmpd="sng" w="9525">
                      <a:solidFill>
                        <a:srgbClr val="783F04"/>
                      </a:solidFill>
                      <a:prstDash val="solid"/>
                      <a:round/>
                      <a:headEnd len="sm" w="sm" type="none"/>
                      <a:tailEnd len="sm" w="sm" type="none"/>
                    </a:lnL>
                    <a:lnR cap="flat" cmpd="sng" w="9525">
                      <a:solidFill>
                        <a:srgbClr val="783F04"/>
                      </a:solidFill>
                      <a:prstDash val="solid"/>
                      <a:round/>
                      <a:headEnd len="sm" w="sm" type="none"/>
                      <a:tailEnd len="sm" w="sm" type="none"/>
                    </a:lnR>
                    <a:lnT cap="flat" cmpd="sng" w="9525">
                      <a:solidFill>
                        <a:srgbClr val="783F04"/>
                      </a:solidFill>
                      <a:prstDash val="solid"/>
                      <a:round/>
                      <a:headEnd len="sm" w="sm" type="none"/>
                      <a:tailEnd len="sm" w="sm" type="none"/>
                    </a:lnT>
                    <a:lnB cap="flat" cmpd="sng" w="9525">
                      <a:solidFill>
                        <a:srgbClr val="783F04"/>
                      </a:solidFill>
                      <a:prstDash val="solid"/>
                      <a:round/>
                      <a:headEnd len="sm" w="sm" type="none"/>
                      <a:tailEnd len="sm" w="sm" type="none"/>
                    </a:lnB>
                    <a:solidFill>
                      <a:srgbClr val="F9CB9C"/>
                    </a:solidFill>
                  </a:tcPr>
                </a:tc>
              </a:tr>
              <a:tr h="924475">
                <a:tc>
                  <a:txBody>
                    <a:bodyPr/>
                    <a:lstStyle/>
                    <a:p>
                      <a:pPr indent="0" lvl="0" marL="0" marR="250277" rtl="0" algn="l">
                        <a:spcBef>
                          <a:spcPts val="59"/>
                        </a:spcBef>
                        <a:spcAft>
                          <a:spcPts val="0"/>
                        </a:spcAft>
                        <a:buNone/>
                      </a:pPr>
                      <a:r>
                        <a:rPr b="1" lang="en" sz="1300">
                          <a:latin typeface="Quicksand"/>
                          <a:ea typeface="Quicksand"/>
                          <a:cs typeface="Quicksand"/>
                          <a:sym typeface="Quicksand"/>
                        </a:rPr>
                        <a:t>threats and might hence have to compromise on video footage security</a:t>
                      </a:r>
                      <a:endParaRPr b="1" sz="1600">
                        <a:latin typeface="Quicksand"/>
                        <a:ea typeface="Quicksand"/>
                        <a:cs typeface="Quicksand"/>
                        <a:sym typeface="Quicksand"/>
                      </a:endParaRPr>
                    </a:p>
                  </a:txBody>
                  <a:tcPr marT="91425" marB="91425" marR="91425" marL="91425">
                    <a:lnL cap="flat" cmpd="sng" w="9525">
                      <a:solidFill>
                        <a:srgbClr val="783F04"/>
                      </a:solidFill>
                      <a:prstDash val="solid"/>
                      <a:round/>
                      <a:headEnd len="sm" w="sm" type="none"/>
                      <a:tailEnd len="sm" w="sm" type="none"/>
                    </a:lnL>
                    <a:lnR cap="flat" cmpd="sng" w="9525">
                      <a:solidFill>
                        <a:srgbClr val="783F04"/>
                      </a:solidFill>
                      <a:prstDash val="solid"/>
                      <a:round/>
                      <a:headEnd len="sm" w="sm" type="none"/>
                      <a:tailEnd len="sm" w="sm" type="none"/>
                    </a:lnR>
                    <a:lnT cap="flat" cmpd="sng" w="9525">
                      <a:solidFill>
                        <a:srgbClr val="783F04"/>
                      </a:solidFill>
                      <a:prstDash val="solid"/>
                      <a:round/>
                      <a:headEnd len="sm" w="sm" type="none"/>
                      <a:tailEnd len="sm" w="sm" type="none"/>
                    </a:lnT>
                    <a:lnB cap="flat" cmpd="sng" w="9525">
                      <a:solidFill>
                        <a:srgbClr val="783F04"/>
                      </a:solidFill>
                      <a:prstDash val="solid"/>
                      <a:round/>
                      <a:headEnd len="sm" w="sm" type="none"/>
                      <a:tailEnd len="sm" w="sm" type="none"/>
                    </a:lnB>
                    <a:solidFill>
                      <a:srgbClr val="F9CB9C"/>
                    </a:solidFill>
                  </a:tcPr>
                </a:tc>
                <a:tc>
                  <a:txBody>
                    <a:bodyPr/>
                    <a:lstStyle/>
                    <a:p>
                      <a:pPr indent="0" lvl="0" marL="0" rtl="0" algn="l">
                        <a:spcBef>
                          <a:spcPts val="0"/>
                        </a:spcBef>
                        <a:spcAft>
                          <a:spcPts val="0"/>
                        </a:spcAft>
                        <a:buNone/>
                      </a:pPr>
                      <a:r>
                        <a:rPr b="1" lang="en">
                          <a:latin typeface="Quicksand"/>
                          <a:ea typeface="Quicksand"/>
                          <a:cs typeface="Quicksand"/>
                          <a:sym typeface="Quicksand"/>
                        </a:rPr>
                        <a:t>Low accept</a:t>
                      </a:r>
                      <a:endParaRPr b="1">
                        <a:latin typeface="Quicksand"/>
                        <a:ea typeface="Quicksand"/>
                        <a:cs typeface="Quicksand"/>
                        <a:sym typeface="Quicksand"/>
                      </a:endParaRPr>
                    </a:p>
                  </a:txBody>
                  <a:tcPr marT="91425" marB="91425" marR="91425" marL="91425">
                    <a:lnL cap="flat" cmpd="sng" w="9525">
                      <a:solidFill>
                        <a:srgbClr val="783F04"/>
                      </a:solidFill>
                      <a:prstDash val="solid"/>
                      <a:round/>
                      <a:headEnd len="sm" w="sm" type="none"/>
                      <a:tailEnd len="sm" w="sm" type="none"/>
                    </a:lnL>
                    <a:lnR cap="flat" cmpd="sng" w="9525">
                      <a:solidFill>
                        <a:srgbClr val="783F04"/>
                      </a:solidFill>
                      <a:prstDash val="solid"/>
                      <a:round/>
                      <a:headEnd len="sm" w="sm" type="none"/>
                      <a:tailEnd len="sm" w="sm" type="none"/>
                    </a:lnR>
                    <a:lnT cap="flat" cmpd="sng" w="9525">
                      <a:solidFill>
                        <a:srgbClr val="783F04"/>
                      </a:solidFill>
                      <a:prstDash val="solid"/>
                      <a:round/>
                      <a:headEnd len="sm" w="sm" type="none"/>
                      <a:tailEnd len="sm" w="sm" type="none"/>
                    </a:lnT>
                    <a:lnB cap="flat" cmpd="sng" w="9525">
                      <a:solidFill>
                        <a:srgbClr val="783F04"/>
                      </a:solidFill>
                      <a:prstDash val="solid"/>
                      <a:round/>
                      <a:headEnd len="sm" w="sm" type="none"/>
                      <a:tailEnd len="sm" w="sm" type="none"/>
                    </a:lnB>
                    <a:solidFill>
                      <a:srgbClr val="F9CB9C"/>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6" name="Shape 166"/>
        <p:cNvGrpSpPr/>
        <p:nvPr/>
      </p:nvGrpSpPr>
      <p:grpSpPr>
        <a:xfrm>
          <a:off x="0" y="0"/>
          <a:ext cx="0" cy="0"/>
          <a:chOff x="0" y="0"/>
          <a:chExt cx="0" cy="0"/>
        </a:xfrm>
      </p:grpSpPr>
      <p:sp>
        <p:nvSpPr>
          <p:cNvPr id="167" name="Google Shape;167;p31"/>
          <p:cNvSpPr txBox="1"/>
          <p:nvPr>
            <p:ph type="title"/>
          </p:nvPr>
        </p:nvSpPr>
        <p:spPr>
          <a:xfrm>
            <a:off x="311700" y="1723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3120">
                <a:latin typeface="Proxima Nova"/>
                <a:ea typeface="Proxima Nova"/>
                <a:cs typeface="Proxima Nova"/>
                <a:sym typeface="Proxima Nova"/>
              </a:rPr>
              <a:t>PROJECT CHARTER</a:t>
            </a:r>
            <a:endParaRPr b="1" sz="2920">
              <a:latin typeface="Proxima Nova"/>
              <a:ea typeface="Proxima Nova"/>
              <a:cs typeface="Proxima Nova"/>
              <a:sym typeface="Proxima Nova"/>
            </a:endParaRPr>
          </a:p>
        </p:txBody>
      </p:sp>
      <p:graphicFrame>
        <p:nvGraphicFramePr>
          <p:cNvPr id="168" name="Google Shape;168;p31"/>
          <p:cNvGraphicFramePr/>
          <p:nvPr/>
        </p:nvGraphicFramePr>
        <p:xfrm>
          <a:off x="667425" y="984288"/>
          <a:ext cx="3000000" cy="3000000"/>
        </p:xfrm>
        <a:graphic>
          <a:graphicData uri="http://schemas.openxmlformats.org/drawingml/2006/table">
            <a:tbl>
              <a:tblPr>
                <a:noFill/>
                <a:tableStyleId>{A9ED4B50-F1D1-4D8D-B8E1-B1FF3241ED2F}</a:tableStyleId>
              </a:tblPr>
              <a:tblGrid>
                <a:gridCol w="1847175"/>
                <a:gridCol w="5800825"/>
              </a:tblGrid>
              <a:tr h="381000">
                <a:tc>
                  <a:txBody>
                    <a:bodyPr/>
                    <a:lstStyle/>
                    <a:p>
                      <a:pPr indent="0" lvl="0" marL="94284" rtl="0" algn="l">
                        <a:spcBef>
                          <a:spcPts val="0"/>
                        </a:spcBef>
                        <a:spcAft>
                          <a:spcPts val="0"/>
                        </a:spcAft>
                        <a:buNone/>
                      </a:pPr>
                      <a:r>
                        <a:rPr lang="en" sz="1500">
                          <a:solidFill>
                            <a:schemeClr val="lt1"/>
                          </a:solidFill>
                          <a:latin typeface="Lora"/>
                          <a:ea typeface="Lora"/>
                          <a:cs typeface="Lora"/>
                          <a:sym typeface="Lora"/>
                        </a:rPr>
                        <a:t>Project Scope </a:t>
                      </a:r>
                      <a:endParaRPr sz="1500">
                        <a:solidFill>
                          <a:schemeClr val="lt1"/>
                        </a:solidFill>
                        <a:latin typeface="Lora"/>
                        <a:ea typeface="Lora"/>
                        <a:cs typeface="Lora"/>
                        <a:sym typeface="Lor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8102" lvl="0" marL="85280" marR="206132" rtl="0" algn="l">
                        <a:lnSpc>
                          <a:spcPct val="101684"/>
                        </a:lnSpc>
                        <a:spcBef>
                          <a:spcPts val="0"/>
                        </a:spcBef>
                        <a:spcAft>
                          <a:spcPts val="0"/>
                        </a:spcAft>
                        <a:buNone/>
                      </a:pPr>
                      <a:r>
                        <a:rPr lang="en" sz="1500">
                          <a:solidFill>
                            <a:srgbClr val="434343"/>
                          </a:solidFill>
                          <a:latin typeface="Lora"/>
                          <a:ea typeface="Lora"/>
                          <a:cs typeface="Lora"/>
                          <a:sym typeface="Lora"/>
                        </a:rPr>
                        <a:t>To calculate the distance (in metres or feet) between various individuals and detect whether social distancing is being maintained or not.</a:t>
                      </a:r>
                      <a:endParaRPr sz="1500">
                        <a:solidFill>
                          <a:srgbClr val="434343"/>
                        </a:solidFill>
                        <a:latin typeface="Lora"/>
                        <a:ea typeface="Lora"/>
                        <a:cs typeface="Lora"/>
                        <a:sym typeface="Lor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r>
              <a:tr h="381000">
                <a:tc>
                  <a:txBody>
                    <a:bodyPr/>
                    <a:lstStyle/>
                    <a:p>
                      <a:pPr indent="0" lvl="0" marL="94284" rtl="0" algn="l">
                        <a:spcBef>
                          <a:spcPts val="0"/>
                        </a:spcBef>
                        <a:spcAft>
                          <a:spcPts val="0"/>
                        </a:spcAft>
                        <a:buNone/>
                      </a:pPr>
                      <a:r>
                        <a:rPr lang="en" sz="1500">
                          <a:solidFill>
                            <a:schemeClr val="lt1"/>
                          </a:solidFill>
                          <a:latin typeface="Lora"/>
                          <a:ea typeface="Lora"/>
                          <a:cs typeface="Lora"/>
                          <a:sym typeface="Lora"/>
                        </a:rPr>
                        <a:t>Project Schedule </a:t>
                      </a:r>
                      <a:endParaRPr sz="1500">
                        <a:solidFill>
                          <a:schemeClr val="lt1"/>
                        </a:solidFill>
                        <a:latin typeface="Lora"/>
                        <a:ea typeface="Lora"/>
                        <a:cs typeface="Lora"/>
                        <a:sym typeface="Lor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4610" lvl="0" marL="81788" marR="222157" rtl="0" algn="l">
                        <a:lnSpc>
                          <a:spcPct val="101684"/>
                        </a:lnSpc>
                        <a:spcBef>
                          <a:spcPts val="0"/>
                        </a:spcBef>
                        <a:spcAft>
                          <a:spcPts val="0"/>
                        </a:spcAft>
                        <a:buNone/>
                      </a:pPr>
                      <a:r>
                        <a:rPr lang="en" sz="1500">
                          <a:solidFill>
                            <a:srgbClr val="434343"/>
                          </a:solidFill>
                          <a:latin typeface="Lora"/>
                          <a:ea typeface="Lora"/>
                          <a:cs typeface="Lora"/>
                          <a:sym typeface="Lora"/>
                        </a:rPr>
                        <a:t>To achieve the milestones on or before the given dates and successfully submit the working prototype by the end of the session.</a:t>
                      </a:r>
                      <a:endParaRPr sz="1500">
                        <a:solidFill>
                          <a:srgbClr val="434343"/>
                        </a:solidFill>
                        <a:latin typeface="Lora"/>
                        <a:ea typeface="Lora"/>
                        <a:cs typeface="Lora"/>
                        <a:sym typeface="Lor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r>
              <a:tr h="653700">
                <a:tc>
                  <a:txBody>
                    <a:bodyPr/>
                    <a:lstStyle/>
                    <a:p>
                      <a:pPr indent="0" lvl="0" marL="89115" rtl="0" algn="l">
                        <a:spcBef>
                          <a:spcPts val="0"/>
                        </a:spcBef>
                        <a:spcAft>
                          <a:spcPts val="0"/>
                        </a:spcAft>
                        <a:buNone/>
                      </a:pPr>
                      <a:r>
                        <a:rPr lang="en" sz="1500">
                          <a:solidFill>
                            <a:schemeClr val="lt1"/>
                          </a:solidFill>
                          <a:latin typeface="Lora"/>
                          <a:ea typeface="Lora"/>
                          <a:cs typeface="Lora"/>
                          <a:sym typeface="Lora"/>
                        </a:rPr>
                        <a:t>Constraints</a:t>
                      </a:r>
                      <a:endParaRPr sz="1500">
                        <a:solidFill>
                          <a:schemeClr val="lt1"/>
                        </a:solidFill>
                        <a:latin typeface="Lora"/>
                        <a:ea typeface="Lora"/>
                        <a:cs typeface="Lora"/>
                        <a:sym typeface="Lor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1257" lvl="0" marL="77177" marR="130329" rtl="0" algn="l">
                        <a:lnSpc>
                          <a:spcPct val="101684"/>
                        </a:lnSpc>
                        <a:spcBef>
                          <a:spcPts val="0"/>
                        </a:spcBef>
                        <a:spcAft>
                          <a:spcPts val="0"/>
                        </a:spcAft>
                        <a:buNone/>
                      </a:pPr>
                      <a:r>
                        <a:rPr lang="en" sz="1500">
                          <a:solidFill>
                            <a:srgbClr val="434343"/>
                          </a:solidFill>
                          <a:latin typeface="Lora"/>
                          <a:ea typeface="Lora"/>
                          <a:cs typeface="Lora"/>
                          <a:sym typeface="Lora"/>
                        </a:rPr>
                        <a:t>This application requires a working webcam for implementing the proof of concept. It poses difficulties due to the fact that the organization needs to place cameras in specific spots to ensure appropriate results.</a:t>
                      </a:r>
                      <a:endParaRPr sz="1500">
                        <a:solidFill>
                          <a:srgbClr val="434343"/>
                        </a:solidFill>
                        <a:latin typeface="Lora"/>
                        <a:ea typeface="Lora"/>
                        <a:cs typeface="Lora"/>
                        <a:sym typeface="Lor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r>
              <a:tr h="895875">
                <a:tc>
                  <a:txBody>
                    <a:bodyPr/>
                    <a:lstStyle/>
                    <a:p>
                      <a:pPr indent="0" lvl="0" marL="94284" rtl="0" algn="l">
                        <a:spcBef>
                          <a:spcPts val="0"/>
                        </a:spcBef>
                        <a:spcAft>
                          <a:spcPts val="0"/>
                        </a:spcAft>
                        <a:buNone/>
                      </a:pPr>
                      <a:r>
                        <a:rPr lang="en" sz="1500">
                          <a:solidFill>
                            <a:schemeClr val="lt1"/>
                          </a:solidFill>
                          <a:latin typeface="Lora"/>
                          <a:ea typeface="Lora"/>
                          <a:cs typeface="Lora"/>
                          <a:sym typeface="Lora"/>
                        </a:rPr>
                        <a:t>Intangible Benefit </a:t>
                      </a:r>
                      <a:endParaRPr sz="1500">
                        <a:solidFill>
                          <a:schemeClr val="lt1"/>
                        </a:solidFill>
                        <a:latin typeface="Lora"/>
                        <a:ea typeface="Lora"/>
                        <a:cs typeface="Lora"/>
                        <a:sym typeface="Lor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81089" rtl="0" algn="l">
                        <a:spcBef>
                          <a:spcPts val="0"/>
                        </a:spcBef>
                        <a:spcAft>
                          <a:spcPts val="0"/>
                        </a:spcAft>
                        <a:buNone/>
                      </a:pPr>
                      <a:r>
                        <a:rPr lang="en" sz="1500">
                          <a:solidFill>
                            <a:srgbClr val="434343"/>
                          </a:solidFill>
                          <a:latin typeface="Lora"/>
                          <a:ea typeface="Lora"/>
                          <a:cs typeface="Lora"/>
                          <a:sym typeface="Lora"/>
                        </a:rPr>
                        <a:t>Social benefits to prevent spread of disease. Brand values will grow exponentially. Government recognition for usage in public spaces.</a:t>
                      </a:r>
                      <a:endParaRPr sz="1500">
                        <a:solidFill>
                          <a:srgbClr val="434343"/>
                        </a:solidFill>
                        <a:latin typeface="Lora"/>
                        <a:ea typeface="Lora"/>
                        <a:cs typeface="Lora"/>
                        <a:sym typeface="Lora"/>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1836300" y="357475"/>
            <a:ext cx="5471400" cy="715200"/>
          </a:xfrm>
          <a:prstGeom prst="rect">
            <a:avLst/>
          </a:prstGeom>
          <a:ln cap="flat" cmpd="sng" w="9525">
            <a:solidFill>
              <a:srgbClr val="D0E0E3"/>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741B47"/>
                </a:solidFill>
                <a:latin typeface="Oswald SemiBold"/>
                <a:ea typeface="Oswald SemiBold"/>
                <a:cs typeface="Oswald SemiBold"/>
                <a:sym typeface="Oswald SemiBold"/>
              </a:rPr>
              <a:t>WHAT IS SOCIAL DISTANCING?</a:t>
            </a:r>
            <a:endParaRPr>
              <a:solidFill>
                <a:srgbClr val="741B47"/>
              </a:solidFill>
              <a:latin typeface="Oswald SemiBold"/>
              <a:ea typeface="Oswald SemiBold"/>
              <a:cs typeface="Oswald SemiBold"/>
              <a:sym typeface="Oswald SemiBold"/>
            </a:endParaRPr>
          </a:p>
        </p:txBody>
      </p:sp>
      <p:sp>
        <p:nvSpPr>
          <p:cNvPr id="61" name="Google Shape;61;p14"/>
          <p:cNvSpPr txBox="1"/>
          <p:nvPr>
            <p:ph idx="1" type="body"/>
          </p:nvPr>
        </p:nvSpPr>
        <p:spPr>
          <a:xfrm>
            <a:off x="544341" y="1239599"/>
            <a:ext cx="8055300" cy="3019500"/>
          </a:xfrm>
          <a:prstGeom prst="rect">
            <a:avLst/>
          </a:prstGeom>
        </p:spPr>
        <p:txBody>
          <a:bodyPr anchorCtr="0" anchor="t" bIns="91425" lIns="91425" spcFirstLastPara="1" rIns="91425" wrap="square" tIns="91425">
            <a:normAutofit/>
          </a:bodyPr>
          <a:lstStyle/>
          <a:p>
            <a:pPr indent="0" lvl="0" marL="0" rtl="0" algn="ctr">
              <a:lnSpc>
                <a:spcPct val="142857"/>
              </a:lnSpc>
              <a:spcBef>
                <a:spcPts val="0"/>
              </a:spcBef>
              <a:spcAft>
                <a:spcPts val="0"/>
              </a:spcAft>
              <a:buNone/>
            </a:pPr>
            <a:r>
              <a:rPr b="1" lang="en" sz="1450">
                <a:solidFill>
                  <a:srgbClr val="3C4043"/>
                </a:solidFill>
                <a:latin typeface="Arial"/>
                <a:ea typeface="Arial"/>
                <a:cs typeface="Arial"/>
                <a:sym typeface="Arial"/>
              </a:rPr>
              <a:t>Now that the coronavirus and COVID-19, the illness it causes, are spreading among communities in several countries, phrases such as “physical distancing,” “self-quarantine” and “flattening the curve” are showing up in the media.</a:t>
            </a:r>
            <a:endParaRPr b="1" sz="1450">
              <a:solidFill>
                <a:srgbClr val="3C4043"/>
              </a:solidFill>
              <a:latin typeface="Arial"/>
              <a:ea typeface="Arial"/>
              <a:cs typeface="Arial"/>
              <a:sym typeface="Arial"/>
            </a:endParaRPr>
          </a:p>
          <a:p>
            <a:pPr indent="0" lvl="0" marL="0" rtl="0" algn="l">
              <a:lnSpc>
                <a:spcPct val="142857"/>
              </a:lnSpc>
              <a:spcBef>
                <a:spcPts val="0"/>
              </a:spcBef>
              <a:spcAft>
                <a:spcPts val="0"/>
              </a:spcAft>
              <a:buNone/>
            </a:pPr>
            <a:r>
              <a:t/>
            </a:r>
            <a:endParaRPr b="1" sz="1450">
              <a:solidFill>
                <a:srgbClr val="3C4043"/>
              </a:solidFill>
              <a:highlight>
                <a:srgbClr val="A2C4C9"/>
              </a:highlight>
              <a:latin typeface="Arial"/>
              <a:ea typeface="Arial"/>
              <a:cs typeface="Arial"/>
              <a:sym typeface="Arial"/>
            </a:endParaRPr>
          </a:p>
        </p:txBody>
      </p:sp>
      <p:pic>
        <p:nvPicPr>
          <p:cNvPr id="62" name="Google Shape;62;p14"/>
          <p:cNvPicPr preferRelativeResize="0"/>
          <p:nvPr/>
        </p:nvPicPr>
        <p:blipFill>
          <a:blip r:embed="rId3">
            <a:alphaModFix/>
          </a:blip>
          <a:stretch>
            <a:fillRect/>
          </a:stretch>
        </p:blipFill>
        <p:spPr>
          <a:xfrm>
            <a:off x="2591926" y="2386525"/>
            <a:ext cx="3960151" cy="25241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72" name="Shape 172"/>
        <p:cNvGrpSpPr/>
        <p:nvPr/>
      </p:nvGrpSpPr>
      <p:grpSpPr>
        <a:xfrm>
          <a:off x="0" y="0"/>
          <a:ext cx="0" cy="0"/>
          <a:chOff x="0" y="0"/>
          <a:chExt cx="0" cy="0"/>
        </a:xfrm>
      </p:grpSpPr>
      <p:sp>
        <p:nvSpPr>
          <p:cNvPr id="173" name="Google Shape;173;p32"/>
          <p:cNvSpPr txBox="1"/>
          <p:nvPr>
            <p:ph type="title"/>
          </p:nvPr>
        </p:nvSpPr>
        <p:spPr>
          <a:xfrm>
            <a:off x="311700" y="3244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ROLES AND RESPONSIBILITIES:</a:t>
            </a:r>
            <a:endParaRPr/>
          </a:p>
        </p:txBody>
      </p:sp>
      <p:pic>
        <p:nvPicPr>
          <p:cNvPr id="174" name="Google Shape;174;p32"/>
          <p:cNvPicPr preferRelativeResize="0"/>
          <p:nvPr/>
        </p:nvPicPr>
        <p:blipFill>
          <a:blip r:embed="rId3">
            <a:alphaModFix/>
          </a:blip>
          <a:stretch>
            <a:fillRect/>
          </a:stretch>
        </p:blipFill>
        <p:spPr>
          <a:xfrm>
            <a:off x="616063" y="897175"/>
            <a:ext cx="7911875" cy="39733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515151"/>
            </a:gs>
            <a:gs pos="100000">
              <a:srgbClr val="101010"/>
            </a:gs>
          </a:gsLst>
          <a:path path="circle">
            <a:fillToRect b="50%" l="50%" r="50%" t="50%"/>
          </a:path>
          <a:tileRect/>
        </a:gradFill>
      </p:bgPr>
    </p:bg>
    <p:spTree>
      <p:nvGrpSpPr>
        <p:cNvPr id="178" name="Shape 178"/>
        <p:cNvGrpSpPr/>
        <p:nvPr/>
      </p:nvGrpSpPr>
      <p:grpSpPr>
        <a:xfrm>
          <a:off x="0" y="0"/>
          <a:ext cx="0" cy="0"/>
          <a:chOff x="0" y="0"/>
          <a:chExt cx="0" cy="0"/>
        </a:xfrm>
      </p:grpSpPr>
      <p:sp>
        <p:nvSpPr>
          <p:cNvPr id="179" name="Google Shape;179;p33"/>
          <p:cNvSpPr txBox="1"/>
          <p:nvPr>
            <p:ph type="title"/>
          </p:nvPr>
        </p:nvSpPr>
        <p:spPr>
          <a:xfrm>
            <a:off x="311700" y="1847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20">
                <a:latin typeface="Cormorant Garamond"/>
                <a:ea typeface="Cormorant Garamond"/>
                <a:cs typeface="Cormorant Garamond"/>
                <a:sym typeface="Cormorant Garamond"/>
              </a:rPr>
              <a:t>ARCHITECTURE DIAGRAM</a:t>
            </a:r>
            <a:endParaRPr b="1" sz="2720">
              <a:latin typeface="Cormorant Garamond"/>
              <a:ea typeface="Cormorant Garamond"/>
              <a:cs typeface="Cormorant Garamond"/>
              <a:sym typeface="Cormorant Garamond"/>
            </a:endParaRPr>
          </a:p>
        </p:txBody>
      </p:sp>
      <p:pic>
        <p:nvPicPr>
          <p:cNvPr id="180" name="Google Shape;180;p33"/>
          <p:cNvPicPr preferRelativeResize="0"/>
          <p:nvPr/>
        </p:nvPicPr>
        <p:blipFill>
          <a:blip r:embed="rId3">
            <a:alphaModFix/>
          </a:blip>
          <a:stretch>
            <a:fillRect/>
          </a:stretch>
        </p:blipFill>
        <p:spPr>
          <a:xfrm>
            <a:off x="1900738" y="827075"/>
            <a:ext cx="5342525" cy="4073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roxima Nova"/>
                <a:ea typeface="Proxima Nova"/>
                <a:cs typeface="Proxima Nova"/>
                <a:sym typeface="Proxima Nova"/>
              </a:rPr>
              <a:t>STATE DIAGRAM</a:t>
            </a:r>
            <a:endParaRPr>
              <a:latin typeface="Proxima Nova"/>
              <a:ea typeface="Proxima Nova"/>
              <a:cs typeface="Proxima Nova"/>
              <a:sym typeface="Proxima Nova"/>
            </a:endParaRPr>
          </a:p>
        </p:txBody>
      </p:sp>
      <p:pic>
        <p:nvPicPr>
          <p:cNvPr id="186" name="Google Shape;186;p34"/>
          <p:cNvPicPr preferRelativeResize="0"/>
          <p:nvPr/>
        </p:nvPicPr>
        <p:blipFill>
          <a:blip r:embed="rId3">
            <a:alphaModFix/>
          </a:blip>
          <a:stretch>
            <a:fillRect/>
          </a:stretch>
        </p:blipFill>
        <p:spPr>
          <a:xfrm>
            <a:off x="740362" y="1466050"/>
            <a:ext cx="7663275" cy="2789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35"/>
          <p:cNvPicPr preferRelativeResize="0"/>
          <p:nvPr/>
        </p:nvPicPr>
        <p:blipFill>
          <a:blip r:embed="rId3">
            <a:alphaModFix/>
          </a:blip>
          <a:stretch>
            <a:fillRect/>
          </a:stretch>
        </p:blipFill>
        <p:spPr>
          <a:xfrm>
            <a:off x="1623600" y="1219775"/>
            <a:ext cx="4908026" cy="3713024"/>
          </a:xfrm>
          <a:prstGeom prst="rect">
            <a:avLst/>
          </a:prstGeom>
          <a:noFill/>
          <a:ln>
            <a:noFill/>
          </a:ln>
        </p:spPr>
      </p:pic>
      <p:sp>
        <p:nvSpPr>
          <p:cNvPr id="192" name="Google Shape;192;p35"/>
          <p:cNvSpPr txBox="1"/>
          <p:nvPr/>
        </p:nvSpPr>
        <p:spPr>
          <a:xfrm>
            <a:off x="1623600" y="396600"/>
            <a:ext cx="50445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200">
                <a:solidFill>
                  <a:srgbClr val="F3F3F3"/>
                </a:solidFill>
              </a:rPr>
              <a:t>COLLABORATION DIAGRAM</a:t>
            </a:r>
            <a:endParaRPr b="1" sz="2200">
              <a:solidFill>
                <a:srgbClr val="F3F3F3"/>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196" name="Shape 196"/>
        <p:cNvGrpSpPr/>
        <p:nvPr/>
      </p:nvGrpSpPr>
      <p:grpSpPr>
        <a:xfrm>
          <a:off x="0" y="0"/>
          <a:ext cx="0" cy="0"/>
          <a:chOff x="0" y="0"/>
          <a:chExt cx="0" cy="0"/>
        </a:xfrm>
      </p:grpSpPr>
      <p:sp>
        <p:nvSpPr>
          <p:cNvPr id="197" name="Google Shape;197;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solidFill>
                  <a:schemeClr val="lt1"/>
                </a:solidFill>
              </a:rPr>
              <a:t>Results of the implementation- Demo</a:t>
            </a:r>
            <a:endParaRPr>
              <a:solidFill>
                <a:schemeClr val="lt1"/>
              </a:solidFill>
            </a:endParaRPr>
          </a:p>
        </p:txBody>
      </p:sp>
      <p:pic>
        <p:nvPicPr>
          <p:cNvPr id="198" name="Google Shape;198;p36"/>
          <p:cNvPicPr preferRelativeResize="0"/>
          <p:nvPr/>
        </p:nvPicPr>
        <p:blipFill rotWithShape="1">
          <a:blip r:embed="rId3">
            <a:alphaModFix/>
          </a:blip>
          <a:srcRect b="0" l="0" r="7338" t="0"/>
          <a:stretch/>
        </p:blipFill>
        <p:spPr>
          <a:xfrm>
            <a:off x="422225" y="1152475"/>
            <a:ext cx="3947751" cy="1956050"/>
          </a:xfrm>
          <a:prstGeom prst="rect">
            <a:avLst/>
          </a:prstGeom>
          <a:noFill/>
          <a:ln>
            <a:noFill/>
          </a:ln>
        </p:spPr>
      </p:pic>
      <p:pic>
        <p:nvPicPr>
          <p:cNvPr id="199" name="Google Shape;199;p36"/>
          <p:cNvPicPr preferRelativeResize="0"/>
          <p:nvPr/>
        </p:nvPicPr>
        <p:blipFill>
          <a:blip r:embed="rId4">
            <a:alphaModFix/>
          </a:blip>
          <a:stretch>
            <a:fillRect/>
          </a:stretch>
        </p:blipFill>
        <p:spPr>
          <a:xfrm>
            <a:off x="4572000" y="3096936"/>
            <a:ext cx="4260299" cy="187651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Problem statement of project 2[M]CAM:</a:t>
            </a:r>
            <a:endParaRPr/>
          </a:p>
        </p:txBody>
      </p:sp>
      <p:sp>
        <p:nvSpPr>
          <p:cNvPr id="68" name="Google Shape;68;p15"/>
          <p:cNvSpPr txBox="1"/>
          <p:nvPr>
            <p:ph idx="1" type="body"/>
          </p:nvPr>
        </p:nvSpPr>
        <p:spPr>
          <a:xfrm>
            <a:off x="311700" y="1328125"/>
            <a:ext cx="8520600" cy="3416400"/>
          </a:xfrm>
          <a:prstGeom prst="rect">
            <a:avLst/>
          </a:prstGeom>
        </p:spPr>
        <p:txBody>
          <a:bodyPr anchorCtr="0" anchor="t" bIns="91425" lIns="91425" spcFirstLastPara="1" rIns="91425" wrap="square" tIns="91425">
            <a:normAutofit/>
          </a:bodyPr>
          <a:lstStyle/>
          <a:p>
            <a:pPr indent="0" lvl="0" marL="0" rtl="0" algn="l">
              <a:lnSpc>
                <a:spcPct val="142857"/>
              </a:lnSpc>
              <a:spcBef>
                <a:spcPts val="0"/>
              </a:spcBef>
              <a:spcAft>
                <a:spcPts val="0"/>
              </a:spcAft>
              <a:buNone/>
            </a:pPr>
            <a:r>
              <a:rPr lang="en" sz="1450">
                <a:solidFill>
                  <a:srgbClr val="FFE599"/>
                </a:solidFill>
                <a:latin typeface="Nunito SemiBold"/>
                <a:ea typeface="Nunito SemiBold"/>
                <a:cs typeface="Nunito SemiBold"/>
                <a:sym typeface="Nunito SemiBold"/>
              </a:rPr>
              <a:t>The practice of social distancing signifies maintaining a distance of 6 feet or more when in public places or simply staying at home and away from others as much as possible to help prevent spread of COVID-19.</a:t>
            </a:r>
            <a:endParaRPr sz="1450">
              <a:solidFill>
                <a:srgbClr val="FFE599"/>
              </a:solidFill>
              <a:latin typeface="Nunito SemiBold"/>
              <a:ea typeface="Nunito SemiBold"/>
              <a:cs typeface="Nunito SemiBold"/>
              <a:sym typeface="Nunito SemiBold"/>
            </a:endParaRPr>
          </a:p>
          <a:p>
            <a:pPr indent="0" lvl="0" marL="0" rtl="0" algn="l">
              <a:spcBef>
                <a:spcPts val="0"/>
              </a:spcBef>
              <a:spcAft>
                <a:spcPts val="0"/>
              </a:spcAft>
              <a:buNone/>
            </a:pPr>
            <a:r>
              <a:rPr lang="en" sz="1450">
                <a:solidFill>
                  <a:srgbClr val="FFE599"/>
                </a:solidFill>
                <a:latin typeface="Nunito"/>
                <a:ea typeface="Nunito"/>
                <a:cs typeface="Nunito"/>
                <a:sym typeface="Nunito"/>
              </a:rPr>
              <a:t>The practice of social distancing encourages humans to maintain 2 metres/6 feet distance between themselves or even the use of online/video based communication and phone calls instead of in-person contact.</a:t>
            </a:r>
            <a:endParaRPr sz="1450">
              <a:solidFill>
                <a:srgbClr val="FFE599"/>
              </a:solidFill>
              <a:latin typeface="Nunito"/>
              <a:ea typeface="Nunito"/>
              <a:cs typeface="Nunito"/>
              <a:sym typeface="Nunito"/>
            </a:endParaRPr>
          </a:p>
          <a:p>
            <a:pPr indent="0" lvl="0" marL="0" rtl="0" algn="l">
              <a:spcBef>
                <a:spcPts val="0"/>
              </a:spcBef>
              <a:spcAft>
                <a:spcPts val="0"/>
              </a:spcAft>
              <a:buNone/>
            </a:pPr>
            <a:r>
              <a:rPr lang="en" sz="1450">
                <a:solidFill>
                  <a:srgbClr val="FFE599"/>
                </a:solidFill>
                <a:latin typeface="Nunito"/>
                <a:ea typeface="Nunito"/>
                <a:cs typeface="Nunito"/>
                <a:sym typeface="Nunito"/>
              </a:rPr>
              <a:t>As communities reopen and people are more often in public, the term “physical distancing” (instead of social distancing) is being used to reinforce the need to stay at least 6 feet from others, as well as wearing face masks.</a:t>
            </a:r>
            <a:endParaRPr sz="1450">
              <a:solidFill>
                <a:srgbClr val="FFE599"/>
              </a:solidFill>
              <a:latin typeface="Nunito"/>
              <a:ea typeface="Nunito"/>
              <a:cs typeface="Nunito"/>
              <a:sym typeface="Nunito"/>
            </a:endParaRPr>
          </a:p>
          <a:p>
            <a:pPr indent="0" lvl="0" marL="0" rtl="0" algn="l">
              <a:lnSpc>
                <a:spcPct val="142857"/>
              </a:lnSpc>
              <a:spcBef>
                <a:spcPts val="0"/>
              </a:spcBef>
              <a:spcAft>
                <a:spcPts val="0"/>
              </a:spcAft>
              <a:buNone/>
            </a:pPr>
            <a:r>
              <a:t/>
            </a:r>
            <a:endParaRPr sz="1450">
              <a:solidFill>
                <a:srgbClr val="FFE599"/>
              </a:solidFill>
              <a:latin typeface="Nunito SemiBold"/>
              <a:ea typeface="Nunito SemiBold"/>
              <a:cs typeface="Nunito SemiBold"/>
              <a:sym typeface="Nunito SemiBold"/>
            </a:endParaRPr>
          </a:p>
          <a:p>
            <a:pPr indent="0" lvl="0" marL="0" rtl="0" algn="l">
              <a:lnSpc>
                <a:spcPct val="142857"/>
              </a:lnSpc>
              <a:spcBef>
                <a:spcPts val="0"/>
              </a:spcBef>
              <a:spcAft>
                <a:spcPts val="0"/>
              </a:spcAft>
              <a:buNone/>
            </a:pPr>
            <a:r>
              <a:t/>
            </a:r>
            <a:endParaRPr>
              <a:solidFill>
                <a:srgbClr val="FFE599"/>
              </a:solidFill>
              <a:latin typeface="Nunito SemiBold"/>
              <a:ea typeface="Nunito SemiBold"/>
              <a:cs typeface="Nunito SemiBold"/>
              <a:sym typeface="Nunito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2" name="Shape 72"/>
        <p:cNvGrpSpPr/>
        <p:nvPr/>
      </p:nvGrpSpPr>
      <p:grpSpPr>
        <a:xfrm>
          <a:off x="0" y="0"/>
          <a:ext cx="0" cy="0"/>
          <a:chOff x="0" y="0"/>
          <a:chExt cx="0" cy="0"/>
        </a:xfrm>
      </p:grpSpPr>
      <p:sp>
        <p:nvSpPr>
          <p:cNvPr id="73" name="Google Shape;73;p16"/>
          <p:cNvSpPr txBox="1"/>
          <p:nvPr>
            <p:ph type="title"/>
          </p:nvPr>
        </p:nvSpPr>
        <p:spPr>
          <a:xfrm>
            <a:off x="372154" y="529320"/>
            <a:ext cx="7030500" cy="488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434343"/>
                </a:solidFill>
                <a:latin typeface="Oswald SemiBold"/>
                <a:ea typeface="Oswald SemiBold"/>
                <a:cs typeface="Oswald SemiBold"/>
                <a:sym typeface="Oswald SemiBold"/>
              </a:rPr>
              <a:t>How will it work?</a:t>
            </a:r>
            <a:endParaRPr>
              <a:solidFill>
                <a:srgbClr val="434343"/>
              </a:solidFill>
              <a:latin typeface="Oswald SemiBold"/>
              <a:ea typeface="Oswald SemiBold"/>
              <a:cs typeface="Oswald SemiBold"/>
              <a:sym typeface="Oswald SemiBold"/>
            </a:endParaRPr>
          </a:p>
        </p:txBody>
      </p:sp>
      <p:sp>
        <p:nvSpPr>
          <p:cNvPr id="74" name="Google Shape;74;p16"/>
          <p:cNvSpPr txBox="1"/>
          <p:nvPr>
            <p:ph idx="1" type="body"/>
          </p:nvPr>
        </p:nvSpPr>
        <p:spPr>
          <a:xfrm>
            <a:off x="376050" y="1017716"/>
            <a:ext cx="8399700" cy="36813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Nunito SemiBold"/>
              <a:buChar char="●"/>
            </a:pPr>
            <a:r>
              <a:rPr lang="en" sz="1500">
                <a:solidFill>
                  <a:srgbClr val="F4CCCC"/>
                </a:solidFill>
                <a:latin typeface="Nunito SemiBold"/>
                <a:ea typeface="Nunito SemiBold"/>
                <a:cs typeface="Nunito SemiBold"/>
                <a:sym typeface="Nunito SemiBold"/>
              </a:rPr>
              <a:t>An image input or the frame of a video will be fed as the input to a funct</a:t>
            </a:r>
            <a:r>
              <a:rPr lang="en" sz="1500">
                <a:solidFill>
                  <a:srgbClr val="F4CCCC"/>
                </a:solidFill>
                <a:latin typeface="Nunito SemiBold"/>
                <a:ea typeface="Nunito SemiBold"/>
                <a:cs typeface="Nunito SemiBold"/>
                <a:sym typeface="Nunito SemiBold"/>
              </a:rPr>
              <a:t>ion. The object detection algorithm will detect the presence of humans in the frame.</a:t>
            </a:r>
            <a:endParaRPr sz="1500">
              <a:solidFill>
                <a:srgbClr val="F4CCCC"/>
              </a:solidFill>
              <a:latin typeface="Nunito SemiBold"/>
              <a:ea typeface="Nunito SemiBold"/>
              <a:cs typeface="Nunito SemiBold"/>
              <a:sym typeface="Nunito SemiBold"/>
            </a:endParaRPr>
          </a:p>
          <a:p>
            <a:pPr indent="-323850" lvl="0" marL="457200" rtl="0" algn="l">
              <a:spcBef>
                <a:spcPts val="0"/>
              </a:spcBef>
              <a:spcAft>
                <a:spcPts val="0"/>
              </a:spcAft>
              <a:buSzPts val="1500"/>
              <a:buFont typeface="Nunito SemiBold"/>
              <a:buChar char="●"/>
            </a:pPr>
            <a:r>
              <a:rPr lang="en" sz="1500">
                <a:solidFill>
                  <a:srgbClr val="F4CCCC"/>
                </a:solidFill>
                <a:latin typeface="Nunito SemiBold"/>
                <a:ea typeface="Nunito SemiBold"/>
                <a:cs typeface="Nunito SemiBold"/>
                <a:sym typeface="Nunito SemiBold"/>
              </a:rPr>
              <a:t>The distance between the centroid points of 2 identifiable human beings </a:t>
            </a:r>
            <a:r>
              <a:rPr lang="en" sz="1500">
                <a:solidFill>
                  <a:srgbClr val="F4CCCC"/>
                </a:solidFill>
                <a:latin typeface="Nunito SemiBold"/>
                <a:ea typeface="Nunito SemiBold"/>
                <a:cs typeface="Nunito SemiBold"/>
                <a:sym typeface="Nunito SemiBold"/>
              </a:rPr>
              <a:t>will be calculated</a:t>
            </a:r>
            <a:r>
              <a:rPr lang="en" sz="1500">
                <a:solidFill>
                  <a:srgbClr val="F4CCCC"/>
                </a:solidFill>
                <a:latin typeface="Nunito SemiBold"/>
                <a:ea typeface="Nunito SemiBold"/>
                <a:cs typeface="Nunito SemiBold"/>
                <a:sym typeface="Nunito SemiBold"/>
              </a:rPr>
              <a:t>. This distance is passed through a comparison metric which verifies if the distance is greater than 6 feet or 2 metres. </a:t>
            </a:r>
            <a:endParaRPr sz="1500">
              <a:solidFill>
                <a:srgbClr val="F4CCCC"/>
              </a:solidFill>
              <a:latin typeface="Nunito SemiBold"/>
              <a:ea typeface="Nunito SemiBold"/>
              <a:cs typeface="Nunito SemiBold"/>
              <a:sym typeface="Nunito SemiBold"/>
            </a:endParaRPr>
          </a:p>
          <a:p>
            <a:pPr indent="-323850" lvl="0" marL="457200" rtl="0" algn="l">
              <a:spcBef>
                <a:spcPts val="0"/>
              </a:spcBef>
              <a:spcAft>
                <a:spcPts val="0"/>
              </a:spcAft>
              <a:buSzPts val="1500"/>
              <a:buFont typeface="Nunito SemiBold"/>
              <a:buChar char="●"/>
            </a:pPr>
            <a:r>
              <a:rPr lang="en" sz="1500">
                <a:solidFill>
                  <a:srgbClr val="F4CCCC"/>
                </a:solidFill>
                <a:latin typeface="Nunito SemiBold"/>
                <a:ea typeface="Nunito SemiBold"/>
                <a:cs typeface="Nunito SemiBold"/>
                <a:sym typeface="Nunito SemiBold"/>
              </a:rPr>
              <a:t>Finally, a green/red bounding box is drawn over the individuals in the frame to approve or flag the distance between them.</a:t>
            </a:r>
            <a:r>
              <a:rPr lang="en" sz="1500">
                <a:solidFill>
                  <a:srgbClr val="FFF2CC"/>
                </a:solidFill>
                <a:latin typeface="Nunito SemiBold"/>
                <a:ea typeface="Nunito SemiBold"/>
                <a:cs typeface="Nunito SemiBold"/>
                <a:sym typeface="Nunito SemiBold"/>
              </a:rPr>
              <a:t> </a:t>
            </a:r>
            <a:endParaRPr sz="1500">
              <a:solidFill>
                <a:srgbClr val="FFF2CC"/>
              </a:solidFill>
              <a:latin typeface="Nunito SemiBold"/>
              <a:ea typeface="Nunito SemiBold"/>
              <a:cs typeface="Nunito SemiBold"/>
              <a:sym typeface="Nunito SemiBold"/>
            </a:endParaRPr>
          </a:p>
        </p:txBody>
      </p:sp>
      <p:pic>
        <p:nvPicPr>
          <p:cNvPr id="75" name="Google Shape;75;p16"/>
          <p:cNvPicPr preferRelativeResize="0"/>
          <p:nvPr/>
        </p:nvPicPr>
        <p:blipFill rotWithShape="1">
          <a:blip r:embed="rId3">
            <a:alphaModFix/>
          </a:blip>
          <a:srcRect b="7613" l="2871" r="2673" t="4365"/>
          <a:stretch/>
        </p:blipFill>
        <p:spPr>
          <a:xfrm>
            <a:off x="2802800" y="3144375"/>
            <a:ext cx="3546199" cy="1597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00"/>
              <a:t>Use-cases of our application:</a:t>
            </a:r>
            <a:endParaRPr sz="2500"/>
          </a:p>
        </p:txBody>
      </p:sp>
      <p:sp>
        <p:nvSpPr>
          <p:cNvPr id="81" name="Google Shape;81;p17"/>
          <p:cNvSpPr txBox="1"/>
          <p:nvPr>
            <p:ph idx="1" type="body"/>
          </p:nvPr>
        </p:nvSpPr>
        <p:spPr>
          <a:xfrm>
            <a:off x="311700" y="863550"/>
            <a:ext cx="8520600" cy="3416400"/>
          </a:xfrm>
          <a:prstGeom prst="rect">
            <a:avLst/>
          </a:prstGeom>
        </p:spPr>
        <p:txBody>
          <a:bodyPr anchorCtr="0" anchor="t" bIns="91425" lIns="91425" spcFirstLastPara="1" rIns="91425" wrap="square" tIns="91425">
            <a:normAutofit/>
          </a:bodyPr>
          <a:lstStyle/>
          <a:p>
            <a:pPr indent="-342900" lvl="0" marL="457200" rtl="0" algn="l">
              <a:spcBef>
                <a:spcPts val="1500"/>
              </a:spcBef>
              <a:spcAft>
                <a:spcPts val="0"/>
              </a:spcAft>
              <a:buClr>
                <a:srgbClr val="FFF2CC"/>
              </a:buClr>
              <a:buSzPts val="1800"/>
              <a:buFont typeface="Nunito SemiBold"/>
              <a:buChar char="●"/>
            </a:pPr>
            <a:r>
              <a:rPr lang="en">
                <a:solidFill>
                  <a:srgbClr val="FFF2CC"/>
                </a:solidFill>
                <a:latin typeface="Nunito SemiBold"/>
                <a:ea typeface="Nunito SemiBold"/>
                <a:cs typeface="Nunito SemiBold"/>
                <a:sym typeface="Nunito SemiBold"/>
              </a:rPr>
              <a:t>It will help us maintain social distancing,remind people to wear their mask in public.Will restrain the spread of corona.</a:t>
            </a:r>
            <a:endParaRPr>
              <a:solidFill>
                <a:srgbClr val="FFF2CC"/>
              </a:solidFill>
              <a:latin typeface="Nunito SemiBold"/>
              <a:ea typeface="Nunito SemiBold"/>
              <a:cs typeface="Nunito SemiBold"/>
              <a:sym typeface="Nunito SemiBold"/>
            </a:endParaRPr>
          </a:p>
          <a:p>
            <a:pPr indent="-342900" lvl="0" marL="457200" rtl="0" algn="l">
              <a:spcBef>
                <a:spcPts val="0"/>
              </a:spcBef>
              <a:spcAft>
                <a:spcPts val="0"/>
              </a:spcAft>
              <a:buClr>
                <a:srgbClr val="FFF2CC"/>
              </a:buClr>
              <a:buSzPts val="1800"/>
              <a:buFont typeface="Nunito SemiBold"/>
              <a:buChar char="●"/>
            </a:pPr>
            <a:r>
              <a:rPr lang="en">
                <a:solidFill>
                  <a:srgbClr val="FFF2CC"/>
                </a:solidFill>
                <a:latin typeface="Nunito SemiBold"/>
                <a:ea typeface="Nunito SemiBold"/>
                <a:cs typeface="Nunito SemiBold"/>
                <a:sym typeface="Nunito SemiBold"/>
              </a:rPr>
              <a:t>It will inform the authorities if people are breaking norms.It will prevent workstations from becoming a hotspot.</a:t>
            </a:r>
            <a:endParaRPr>
              <a:solidFill>
                <a:srgbClr val="FFF2CC"/>
              </a:solidFill>
              <a:latin typeface="Nunito SemiBold"/>
              <a:ea typeface="Nunito SemiBold"/>
              <a:cs typeface="Nunito SemiBold"/>
              <a:sym typeface="Nunito SemiBold"/>
            </a:endParaRPr>
          </a:p>
          <a:p>
            <a:pPr indent="-342900" lvl="0" marL="457200" rtl="0" algn="l">
              <a:spcBef>
                <a:spcPts val="0"/>
              </a:spcBef>
              <a:spcAft>
                <a:spcPts val="0"/>
              </a:spcAft>
              <a:buClr>
                <a:srgbClr val="FFF2CC"/>
              </a:buClr>
              <a:buSzPts val="1800"/>
              <a:buFont typeface="Nunito SemiBold"/>
              <a:buChar char="●"/>
            </a:pPr>
            <a:r>
              <a:rPr lang="en">
                <a:solidFill>
                  <a:srgbClr val="FFF2CC"/>
                </a:solidFill>
                <a:latin typeface="Nunito SemiBold"/>
                <a:ea typeface="Nunito SemiBold"/>
                <a:cs typeface="Nunito SemiBold"/>
                <a:sym typeface="Nunito SemiBold"/>
              </a:rPr>
              <a:t>It is easy to use and will be efficient. It can run on various platforms and is easy to set up. </a:t>
            </a:r>
            <a:endParaRPr>
              <a:solidFill>
                <a:srgbClr val="FFF2CC"/>
              </a:solidFill>
              <a:latin typeface="Nunito SemiBold"/>
              <a:ea typeface="Nunito SemiBold"/>
              <a:cs typeface="Nunito SemiBold"/>
              <a:sym typeface="Nunito SemiBold"/>
            </a:endParaRPr>
          </a:p>
          <a:p>
            <a:pPr indent="0" lvl="0" marL="0" rtl="0" algn="l">
              <a:spcBef>
                <a:spcPts val="1500"/>
              </a:spcBef>
              <a:spcAft>
                <a:spcPts val="1200"/>
              </a:spcAft>
              <a:buNone/>
            </a:pPr>
            <a:r>
              <a:t/>
            </a:r>
            <a:endParaRPr/>
          </a:p>
        </p:txBody>
      </p:sp>
      <p:pic>
        <p:nvPicPr>
          <p:cNvPr id="82" name="Google Shape;82;p17"/>
          <p:cNvPicPr preferRelativeResize="0"/>
          <p:nvPr/>
        </p:nvPicPr>
        <p:blipFill>
          <a:blip r:embed="rId3">
            <a:alphaModFix/>
          </a:blip>
          <a:stretch>
            <a:fillRect/>
          </a:stretch>
        </p:blipFill>
        <p:spPr>
          <a:xfrm>
            <a:off x="2486037" y="2900200"/>
            <a:ext cx="4171926" cy="2034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7B7B7"/>
        </a:solidFill>
      </p:bgPr>
    </p:bg>
    <p:spTree>
      <p:nvGrpSpPr>
        <p:cNvPr id="86" name="Shape 86"/>
        <p:cNvGrpSpPr/>
        <p:nvPr/>
      </p:nvGrpSpPr>
      <p:grpSpPr>
        <a:xfrm>
          <a:off x="0" y="0"/>
          <a:ext cx="0" cy="0"/>
          <a:chOff x="0" y="0"/>
          <a:chExt cx="0" cy="0"/>
        </a:xfrm>
      </p:grpSpPr>
      <p:sp>
        <p:nvSpPr>
          <p:cNvPr id="87" name="Google Shape;87;p18"/>
          <p:cNvSpPr txBox="1"/>
          <p:nvPr>
            <p:ph type="title"/>
          </p:nvPr>
        </p:nvSpPr>
        <p:spPr>
          <a:xfrm>
            <a:off x="311700" y="211450"/>
            <a:ext cx="7030500" cy="740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latin typeface="Oswald SemiBold"/>
                <a:ea typeface="Oswald SemiBold"/>
                <a:cs typeface="Oswald SemiBold"/>
                <a:sym typeface="Oswald SemiBold"/>
              </a:rPr>
              <a:t>Potential l</a:t>
            </a:r>
            <a:r>
              <a:rPr lang="en">
                <a:solidFill>
                  <a:schemeClr val="lt1"/>
                </a:solidFill>
                <a:latin typeface="Oswald SemiBold"/>
                <a:ea typeface="Oswald SemiBold"/>
                <a:cs typeface="Oswald SemiBold"/>
                <a:sym typeface="Oswald SemiBold"/>
              </a:rPr>
              <a:t>imitations we might face:</a:t>
            </a:r>
            <a:endParaRPr>
              <a:solidFill>
                <a:schemeClr val="lt1"/>
              </a:solidFill>
              <a:latin typeface="Oswald SemiBold"/>
              <a:ea typeface="Oswald SemiBold"/>
              <a:cs typeface="Oswald SemiBold"/>
              <a:sym typeface="Oswald SemiBold"/>
            </a:endParaRPr>
          </a:p>
        </p:txBody>
      </p:sp>
      <p:sp>
        <p:nvSpPr>
          <p:cNvPr id="88" name="Google Shape;88;p18"/>
          <p:cNvSpPr txBox="1"/>
          <p:nvPr>
            <p:ph idx="1" type="body"/>
          </p:nvPr>
        </p:nvSpPr>
        <p:spPr>
          <a:xfrm>
            <a:off x="311700" y="881250"/>
            <a:ext cx="8520600" cy="3867000"/>
          </a:xfrm>
          <a:prstGeom prst="rect">
            <a:avLst/>
          </a:prstGeom>
        </p:spPr>
        <p:txBody>
          <a:bodyPr anchorCtr="0" anchor="t" bIns="91425" lIns="91425" spcFirstLastPara="1" rIns="91425" wrap="square" tIns="91425">
            <a:normAutofit fontScale="92500" lnSpcReduction="20000"/>
          </a:bodyPr>
          <a:lstStyle/>
          <a:p>
            <a:pPr indent="-352425" lvl="0" marL="457200" rtl="0" algn="l">
              <a:spcBef>
                <a:spcPts val="0"/>
              </a:spcBef>
              <a:spcAft>
                <a:spcPts val="0"/>
              </a:spcAft>
              <a:buClr>
                <a:srgbClr val="434343"/>
              </a:buClr>
              <a:buSzPct val="100000"/>
              <a:buFont typeface="Nunito SemiBold"/>
              <a:buChar char="●"/>
            </a:pPr>
            <a:r>
              <a:rPr lang="en" sz="2108">
                <a:solidFill>
                  <a:srgbClr val="434343"/>
                </a:solidFill>
                <a:latin typeface="Nunito SemiBold"/>
                <a:ea typeface="Nunito SemiBold"/>
                <a:cs typeface="Nunito SemiBold"/>
                <a:sym typeface="Nunito SemiBold"/>
              </a:rPr>
              <a:t>This application requires a working webcam for implementing the proof of concept. </a:t>
            </a:r>
            <a:endParaRPr sz="2108">
              <a:solidFill>
                <a:srgbClr val="434343"/>
              </a:solidFill>
              <a:latin typeface="Nunito SemiBold"/>
              <a:ea typeface="Nunito SemiBold"/>
              <a:cs typeface="Nunito SemiBold"/>
              <a:sym typeface="Nunito SemiBold"/>
            </a:endParaRPr>
          </a:p>
          <a:p>
            <a:pPr indent="-352425" lvl="0" marL="457200" rtl="0" algn="l">
              <a:spcBef>
                <a:spcPts val="0"/>
              </a:spcBef>
              <a:spcAft>
                <a:spcPts val="0"/>
              </a:spcAft>
              <a:buClr>
                <a:srgbClr val="434343"/>
              </a:buClr>
              <a:buSzPct val="100000"/>
              <a:buFont typeface="Nunito SemiBold"/>
              <a:buChar char="●"/>
            </a:pPr>
            <a:r>
              <a:rPr lang="en" sz="2108">
                <a:solidFill>
                  <a:srgbClr val="434343"/>
                </a:solidFill>
                <a:latin typeface="Nunito SemiBold"/>
                <a:ea typeface="Nunito SemiBold"/>
                <a:cs typeface="Nunito SemiBold"/>
                <a:sym typeface="Nunito SemiBold"/>
              </a:rPr>
              <a:t>It poses difficulties due to the fact that the organization needs to place cameras in specific spots to ensure appropriate results.</a:t>
            </a:r>
            <a:endParaRPr sz="2108">
              <a:solidFill>
                <a:srgbClr val="434343"/>
              </a:solidFill>
              <a:latin typeface="Nunito SemiBold"/>
              <a:ea typeface="Nunito SemiBold"/>
              <a:cs typeface="Nunito SemiBold"/>
              <a:sym typeface="Nunito SemiBold"/>
            </a:endParaRPr>
          </a:p>
          <a:p>
            <a:pPr indent="-352425" lvl="0" marL="457200" rtl="0" algn="l">
              <a:spcBef>
                <a:spcPts val="0"/>
              </a:spcBef>
              <a:spcAft>
                <a:spcPts val="0"/>
              </a:spcAft>
              <a:buClr>
                <a:srgbClr val="434343"/>
              </a:buClr>
              <a:buSzPct val="100000"/>
              <a:buFont typeface="Nunito SemiBold"/>
              <a:buChar char="●"/>
            </a:pPr>
            <a:r>
              <a:rPr lang="en" sz="2108">
                <a:solidFill>
                  <a:srgbClr val="434343"/>
                </a:solidFill>
                <a:latin typeface="Nunito SemiBold"/>
                <a:ea typeface="Nunito SemiBold"/>
                <a:cs typeface="Nunito SemiBold"/>
                <a:sym typeface="Nunito SemiBold"/>
              </a:rPr>
              <a:t>There is a possibility that we lack the computational resources like GPUs with higher configurations to perform different operations on videos and images.</a:t>
            </a:r>
            <a:endParaRPr sz="2108">
              <a:solidFill>
                <a:srgbClr val="434343"/>
              </a:solidFill>
              <a:latin typeface="Nunito SemiBold"/>
              <a:ea typeface="Nunito SemiBold"/>
              <a:cs typeface="Nunito SemiBold"/>
              <a:sym typeface="Nunito SemiBold"/>
            </a:endParaRPr>
          </a:p>
          <a:p>
            <a:pPr indent="-352425" lvl="0" marL="457200" rtl="0" algn="l">
              <a:spcBef>
                <a:spcPts val="0"/>
              </a:spcBef>
              <a:spcAft>
                <a:spcPts val="0"/>
              </a:spcAft>
              <a:buClr>
                <a:srgbClr val="434343"/>
              </a:buClr>
              <a:buSzPct val="100000"/>
              <a:buFont typeface="Nunito SemiBold"/>
              <a:buChar char="●"/>
            </a:pPr>
            <a:r>
              <a:rPr lang="en" sz="2108">
                <a:solidFill>
                  <a:srgbClr val="434343"/>
                </a:solidFill>
                <a:latin typeface="Nunito SemiBold"/>
                <a:ea typeface="Nunito SemiBold"/>
                <a:cs typeface="Nunito SemiBold"/>
                <a:sym typeface="Nunito SemiBold"/>
              </a:rPr>
              <a:t>Stereo vision camera cannot be used. Even though its very accurate than OpenCV, the engineering involved is very complex and expensive.</a:t>
            </a:r>
            <a:endParaRPr sz="2108">
              <a:solidFill>
                <a:srgbClr val="434343"/>
              </a:solidFill>
              <a:latin typeface="Nunito SemiBold"/>
              <a:ea typeface="Nunito SemiBold"/>
              <a:cs typeface="Nunito SemiBold"/>
              <a:sym typeface="Nunito SemiBold"/>
            </a:endParaRPr>
          </a:p>
          <a:p>
            <a:pPr indent="0" lvl="0" marL="914400" rtl="0" algn="l">
              <a:spcBef>
                <a:spcPts val="1200"/>
              </a:spcBef>
              <a:spcAft>
                <a:spcPts val="0"/>
              </a:spcAft>
              <a:buNone/>
            </a:pPr>
            <a:r>
              <a:t/>
            </a:r>
            <a:endParaRPr>
              <a:solidFill>
                <a:srgbClr val="434343"/>
              </a:solidFill>
              <a:latin typeface="Nunito SemiBold"/>
              <a:ea typeface="Nunito SemiBold"/>
              <a:cs typeface="Nunito SemiBold"/>
              <a:sym typeface="Nunito SemiBold"/>
            </a:endParaRPr>
          </a:p>
          <a:p>
            <a:pPr indent="0" lvl="0" marL="914400" rtl="0" algn="l">
              <a:spcBef>
                <a:spcPts val="1200"/>
              </a:spcBef>
              <a:spcAft>
                <a:spcPts val="1200"/>
              </a:spcAft>
              <a:buNone/>
            </a:pPr>
            <a:r>
              <a:t/>
            </a:r>
            <a:endParaRPr sz="1700">
              <a:solidFill>
                <a:srgbClr val="051E5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92" name="Shape 92"/>
        <p:cNvGrpSpPr/>
        <p:nvPr/>
      </p:nvGrpSpPr>
      <p:grpSpPr>
        <a:xfrm>
          <a:off x="0" y="0"/>
          <a:ext cx="0" cy="0"/>
          <a:chOff x="0" y="0"/>
          <a:chExt cx="0" cy="0"/>
        </a:xfrm>
      </p:grpSpPr>
      <p:sp>
        <p:nvSpPr>
          <p:cNvPr id="93" name="Google Shape;93;p19"/>
          <p:cNvSpPr txBox="1"/>
          <p:nvPr>
            <p:ph type="title"/>
          </p:nvPr>
        </p:nvSpPr>
        <p:spPr>
          <a:xfrm>
            <a:off x="331500" y="327350"/>
            <a:ext cx="7030500" cy="566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4CCCC"/>
                </a:solidFill>
                <a:latin typeface="Oswald SemiBold"/>
                <a:ea typeface="Oswald SemiBold"/>
                <a:cs typeface="Oswald SemiBold"/>
                <a:sym typeface="Oswald SemiBold"/>
              </a:rPr>
              <a:t>What is the approach employed in our project?</a:t>
            </a:r>
            <a:endParaRPr>
              <a:solidFill>
                <a:srgbClr val="F4CCCC"/>
              </a:solidFill>
              <a:latin typeface="Oswald SemiBold"/>
              <a:ea typeface="Oswald SemiBold"/>
              <a:cs typeface="Oswald SemiBold"/>
              <a:sym typeface="Oswald SemiBold"/>
            </a:endParaRPr>
          </a:p>
        </p:txBody>
      </p:sp>
      <p:sp>
        <p:nvSpPr>
          <p:cNvPr id="94" name="Google Shape;94;p19"/>
          <p:cNvSpPr txBox="1"/>
          <p:nvPr>
            <p:ph idx="1" type="body"/>
          </p:nvPr>
        </p:nvSpPr>
        <p:spPr>
          <a:xfrm>
            <a:off x="331500" y="954350"/>
            <a:ext cx="8117100" cy="3767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351C75"/>
              </a:buClr>
              <a:buSzPts val="1800"/>
              <a:buFont typeface="Nunito SemiBold"/>
              <a:buChar char="●"/>
            </a:pPr>
            <a:r>
              <a:rPr lang="en">
                <a:solidFill>
                  <a:srgbClr val="351C75"/>
                </a:solidFill>
                <a:latin typeface="Nunito SemiBold"/>
                <a:ea typeface="Nunito SemiBold"/>
                <a:cs typeface="Nunito SemiBold"/>
                <a:sym typeface="Nunito SemiBold"/>
              </a:rPr>
              <a:t>Installation of cameras at various workplace environments to  monitor and ensure that employees and customers maintain social distancing.</a:t>
            </a:r>
            <a:endParaRPr>
              <a:solidFill>
                <a:srgbClr val="351C75"/>
              </a:solidFill>
              <a:latin typeface="Nunito SemiBold"/>
              <a:ea typeface="Nunito SemiBold"/>
              <a:cs typeface="Nunito SemiBold"/>
              <a:sym typeface="Nunito SemiBold"/>
            </a:endParaRPr>
          </a:p>
          <a:p>
            <a:pPr indent="-342900" lvl="0" marL="457200" rtl="0" algn="l">
              <a:spcBef>
                <a:spcPts val="0"/>
              </a:spcBef>
              <a:spcAft>
                <a:spcPts val="0"/>
              </a:spcAft>
              <a:buClr>
                <a:srgbClr val="351C75"/>
              </a:buClr>
              <a:buSzPts val="1800"/>
              <a:buFont typeface="Nunito SemiBold"/>
              <a:buChar char="●"/>
            </a:pPr>
            <a:r>
              <a:rPr lang="en">
                <a:solidFill>
                  <a:srgbClr val="351C75"/>
                </a:solidFill>
                <a:latin typeface="Nunito SemiBold"/>
                <a:ea typeface="Nunito SemiBold"/>
                <a:cs typeface="Nunito SemiBold"/>
                <a:sym typeface="Nunito SemiBold"/>
              </a:rPr>
              <a:t>Use Computer Vision technology to perform object detection and identify potential violations of the social distancing norms.</a:t>
            </a:r>
            <a:endParaRPr>
              <a:solidFill>
                <a:srgbClr val="351C75"/>
              </a:solidFill>
              <a:latin typeface="Nunito SemiBold"/>
              <a:ea typeface="Nunito SemiBold"/>
              <a:cs typeface="Nunito SemiBold"/>
              <a:sym typeface="Nunito SemiBold"/>
            </a:endParaRPr>
          </a:p>
          <a:p>
            <a:pPr indent="-342900" lvl="0" marL="457200" rtl="0" algn="l">
              <a:spcBef>
                <a:spcPts val="0"/>
              </a:spcBef>
              <a:spcAft>
                <a:spcPts val="0"/>
              </a:spcAft>
              <a:buClr>
                <a:srgbClr val="351C75"/>
              </a:buClr>
              <a:buSzPts val="1800"/>
              <a:buFont typeface="Nunito SemiBold"/>
              <a:buChar char="●"/>
            </a:pPr>
            <a:r>
              <a:rPr lang="en">
                <a:solidFill>
                  <a:srgbClr val="351C75"/>
                </a:solidFill>
                <a:latin typeface="Nunito SemiBold"/>
                <a:ea typeface="Nunito SemiBold"/>
                <a:cs typeface="Nunito SemiBold"/>
                <a:sym typeface="Nunito SemiBold"/>
              </a:rPr>
              <a:t>The identified humans are then put into bounding boxes. A distance metric calculates the distance of separation between 2 individuals.</a:t>
            </a:r>
            <a:endParaRPr>
              <a:solidFill>
                <a:srgbClr val="351C75"/>
              </a:solidFill>
              <a:latin typeface="Nunito SemiBold"/>
              <a:ea typeface="Nunito SemiBold"/>
              <a:cs typeface="Nunito SemiBold"/>
              <a:sym typeface="Nunito SemiBold"/>
            </a:endParaRPr>
          </a:p>
          <a:p>
            <a:pPr indent="0" lvl="0" marL="0" rtl="0" algn="l">
              <a:spcBef>
                <a:spcPts val="1200"/>
              </a:spcBef>
              <a:spcAft>
                <a:spcPts val="0"/>
              </a:spcAft>
              <a:buNone/>
            </a:pPr>
            <a:r>
              <a:t/>
            </a:r>
            <a:endParaRPr>
              <a:solidFill>
                <a:srgbClr val="EA9999"/>
              </a:solidFill>
              <a:latin typeface="Nunito SemiBold"/>
              <a:ea typeface="Nunito SemiBold"/>
              <a:cs typeface="Nunito SemiBold"/>
              <a:sym typeface="Nunito SemiBold"/>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95" name="Google Shape;95;p19"/>
          <p:cNvPicPr preferRelativeResize="0"/>
          <p:nvPr/>
        </p:nvPicPr>
        <p:blipFill rotWithShape="1">
          <a:blip r:embed="rId3">
            <a:alphaModFix/>
          </a:blip>
          <a:srcRect b="0" l="0" r="0" t="0"/>
          <a:stretch/>
        </p:blipFill>
        <p:spPr>
          <a:xfrm>
            <a:off x="2961875" y="3095275"/>
            <a:ext cx="2856325" cy="1626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22">
                <a:solidFill>
                  <a:srgbClr val="A2C4C9"/>
                </a:solidFill>
              </a:rPr>
              <a:t>Benefits of social distancing detection</a:t>
            </a:r>
            <a:r>
              <a:rPr lang="en" sz="2800">
                <a:solidFill>
                  <a:srgbClr val="A2C4C9"/>
                </a:solidFill>
              </a:rPr>
              <a:t>:</a:t>
            </a:r>
            <a:endParaRPr sz="4000">
              <a:solidFill>
                <a:srgbClr val="A2C4C9"/>
              </a:solidFill>
            </a:endParaRPr>
          </a:p>
        </p:txBody>
      </p:sp>
      <p:sp>
        <p:nvSpPr>
          <p:cNvPr id="101" name="Google Shape;101;p20"/>
          <p:cNvSpPr txBox="1"/>
          <p:nvPr>
            <p:ph idx="1" type="body"/>
          </p:nvPr>
        </p:nvSpPr>
        <p:spPr>
          <a:xfrm>
            <a:off x="311700" y="1140350"/>
            <a:ext cx="8520600" cy="3416400"/>
          </a:xfrm>
          <a:prstGeom prst="rect">
            <a:avLst/>
          </a:prstGeom>
        </p:spPr>
        <p:txBody>
          <a:bodyPr anchorCtr="0" anchor="t" bIns="91425" lIns="91425" spcFirstLastPara="1" rIns="91425" wrap="square" tIns="91425">
            <a:normAutofit/>
          </a:bodyPr>
          <a:lstStyle/>
          <a:p>
            <a:pPr indent="-339725" lvl="0" marL="457200" rtl="0" algn="l">
              <a:lnSpc>
                <a:spcPct val="166666"/>
              </a:lnSpc>
              <a:spcBef>
                <a:spcPts val="0"/>
              </a:spcBef>
              <a:spcAft>
                <a:spcPts val="0"/>
              </a:spcAft>
              <a:buClr>
                <a:srgbClr val="FFE599"/>
              </a:buClr>
              <a:buSzPts val="1750"/>
              <a:buFont typeface="Nunito SemiBold"/>
              <a:buChar char="●"/>
            </a:pPr>
            <a:r>
              <a:rPr lang="en" sz="1750">
                <a:solidFill>
                  <a:srgbClr val="FFE599"/>
                </a:solidFill>
                <a:latin typeface="Nunito SemiBold"/>
                <a:ea typeface="Nunito SemiBold"/>
                <a:cs typeface="Nunito SemiBold"/>
                <a:sym typeface="Nunito SemiBold"/>
              </a:rPr>
              <a:t>Reassuring Employees</a:t>
            </a:r>
            <a:endParaRPr sz="1750">
              <a:solidFill>
                <a:srgbClr val="FFE599"/>
              </a:solidFill>
              <a:latin typeface="Nunito SemiBold"/>
              <a:ea typeface="Nunito SemiBold"/>
              <a:cs typeface="Nunito SemiBold"/>
              <a:sym typeface="Nunito SemiBold"/>
            </a:endParaRPr>
          </a:p>
          <a:p>
            <a:pPr indent="-339725" lvl="0" marL="457200" rtl="0" algn="l">
              <a:lnSpc>
                <a:spcPct val="166666"/>
              </a:lnSpc>
              <a:spcBef>
                <a:spcPts val="0"/>
              </a:spcBef>
              <a:spcAft>
                <a:spcPts val="0"/>
              </a:spcAft>
              <a:buClr>
                <a:srgbClr val="FFE599"/>
              </a:buClr>
              <a:buSzPts val="1750"/>
              <a:buFont typeface="Nunito SemiBold"/>
              <a:buChar char="●"/>
            </a:pPr>
            <a:r>
              <a:rPr lang="en" sz="1750">
                <a:solidFill>
                  <a:srgbClr val="FFE599"/>
                </a:solidFill>
                <a:latin typeface="Nunito SemiBold"/>
                <a:ea typeface="Nunito SemiBold"/>
                <a:cs typeface="Nunito SemiBold"/>
                <a:sym typeface="Nunito SemiBold"/>
              </a:rPr>
              <a:t>Utilising Space</a:t>
            </a:r>
            <a:endParaRPr sz="1750">
              <a:solidFill>
                <a:srgbClr val="FFE599"/>
              </a:solidFill>
              <a:latin typeface="Nunito SemiBold"/>
              <a:ea typeface="Nunito SemiBold"/>
              <a:cs typeface="Nunito SemiBold"/>
              <a:sym typeface="Nunito SemiBold"/>
            </a:endParaRPr>
          </a:p>
          <a:p>
            <a:pPr indent="-339725" lvl="0" marL="457200" rtl="0" algn="l">
              <a:lnSpc>
                <a:spcPct val="166666"/>
              </a:lnSpc>
              <a:spcBef>
                <a:spcPts val="0"/>
              </a:spcBef>
              <a:spcAft>
                <a:spcPts val="0"/>
              </a:spcAft>
              <a:buClr>
                <a:srgbClr val="FFE599"/>
              </a:buClr>
              <a:buSzPts val="1750"/>
              <a:buFont typeface="Nunito SemiBold"/>
              <a:buChar char="●"/>
            </a:pPr>
            <a:r>
              <a:rPr lang="en" sz="1750">
                <a:solidFill>
                  <a:srgbClr val="FFE599"/>
                </a:solidFill>
                <a:latin typeface="Nunito SemiBold"/>
                <a:ea typeface="Nunito SemiBold"/>
                <a:cs typeface="Nunito SemiBold"/>
                <a:sym typeface="Nunito SemiBold"/>
              </a:rPr>
              <a:t>Monitoring &amp; Measuring</a:t>
            </a:r>
            <a:endParaRPr sz="1750">
              <a:solidFill>
                <a:srgbClr val="FFE599"/>
              </a:solidFill>
              <a:latin typeface="Nunito SemiBold"/>
              <a:ea typeface="Nunito SemiBold"/>
              <a:cs typeface="Nunito SemiBold"/>
              <a:sym typeface="Nunito SemiBold"/>
            </a:endParaRPr>
          </a:p>
          <a:p>
            <a:pPr indent="-339725" lvl="0" marL="457200" rtl="0" algn="l">
              <a:lnSpc>
                <a:spcPct val="166666"/>
              </a:lnSpc>
              <a:spcBef>
                <a:spcPts val="0"/>
              </a:spcBef>
              <a:spcAft>
                <a:spcPts val="0"/>
              </a:spcAft>
              <a:buClr>
                <a:srgbClr val="FFE599"/>
              </a:buClr>
              <a:buSzPts val="1750"/>
              <a:buFont typeface="Nunito SemiBold"/>
              <a:buChar char="●"/>
            </a:pPr>
            <a:r>
              <a:rPr lang="en" sz="1750">
                <a:solidFill>
                  <a:srgbClr val="FFE599"/>
                </a:solidFill>
                <a:latin typeface="Nunito SemiBold"/>
                <a:ea typeface="Nunito SemiBold"/>
                <a:cs typeface="Nunito SemiBold"/>
                <a:sym typeface="Nunito SemiBold"/>
              </a:rPr>
              <a:t>Queue Monitoring</a:t>
            </a:r>
            <a:endParaRPr sz="1750">
              <a:solidFill>
                <a:srgbClr val="FFE599"/>
              </a:solidFill>
              <a:latin typeface="Nunito SemiBold"/>
              <a:ea typeface="Nunito SemiBold"/>
              <a:cs typeface="Nunito SemiBold"/>
              <a:sym typeface="Nunito SemiBold"/>
            </a:endParaRPr>
          </a:p>
          <a:p>
            <a:pPr indent="0" lvl="0" marL="0" rtl="0" algn="l">
              <a:spcBef>
                <a:spcPts val="800"/>
              </a:spcBef>
              <a:spcAft>
                <a:spcPts val="1200"/>
              </a:spcAft>
              <a:buNone/>
            </a:pPr>
            <a:r>
              <a:t/>
            </a:r>
            <a:endParaRPr>
              <a:latin typeface="Comic Sans MS"/>
              <a:ea typeface="Comic Sans MS"/>
              <a:cs typeface="Comic Sans MS"/>
              <a:sym typeface="Comic Sans MS"/>
            </a:endParaRPr>
          </a:p>
        </p:txBody>
      </p:sp>
      <p:pic>
        <p:nvPicPr>
          <p:cNvPr id="102" name="Google Shape;102;p20"/>
          <p:cNvPicPr preferRelativeResize="0"/>
          <p:nvPr/>
        </p:nvPicPr>
        <p:blipFill>
          <a:blip r:embed="rId3">
            <a:alphaModFix/>
          </a:blip>
          <a:stretch>
            <a:fillRect/>
          </a:stretch>
        </p:blipFill>
        <p:spPr>
          <a:xfrm>
            <a:off x="3492500" y="1140350"/>
            <a:ext cx="4992900" cy="36998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457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920">
                <a:solidFill>
                  <a:srgbClr val="351C75"/>
                </a:solidFill>
                <a:latin typeface="Raleway"/>
                <a:ea typeface="Raleway"/>
                <a:cs typeface="Raleway"/>
                <a:sym typeface="Raleway"/>
              </a:rPr>
              <a:t>Strategic business context</a:t>
            </a:r>
            <a:endParaRPr b="1" sz="2920">
              <a:solidFill>
                <a:srgbClr val="351C75"/>
              </a:solidFill>
              <a:latin typeface="Raleway"/>
              <a:ea typeface="Raleway"/>
              <a:cs typeface="Raleway"/>
              <a:sym typeface="Raleway"/>
            </a:endParaRPr>
          </a:p>
        </p:txBody>
      </p:sp>
      <p:sp>
        <p:nvSpPr>
          <p:cNvPr id="108" name="Google Shape;108;p21"/>
          <p:cNvSpPr txBox="1"/>
          <p:nvPr>
            <p:ph idx="1" type="body"/>
          </p:nvPr>
        </p:nvSpPr>
        <p:spPr>
          <a:xfrm>
            <a:off x="311700" y="1152475"/>
            <a:ext cx="8520600" cy="3780000"/>
          </a:xfrm>
          <a:prstGeom prst="rect">
            <a:avLst/>
          </a:prstGeom>
          <a:solidFill>
            <a:srgbClr val="FFF2CC"/>
          </a:solidFill>
        </p:spPr>
        <p:txBody>
          <a:bodyPr anchorCtr="0" anchor="t" bIns="91425" lIns="91425" spcFirstLastPara="1" rIns="91425" wrap="square" tIns="91425">
            <a:noAutofit/>
          </a:bodyPr>
          <a:lstStyle/>
          <a:p>
            <a:pPr indent="0" lvl="0" marL="0" rtl="0" algn="l">
              <a:lnSpc>
                <a:spcPct val="80000"/>
              </a:lnSpc>
              <a:spcBef>
                <a:spcPts val="2492"/>
              </a:spcBef>
              <a:spcAft>
                <a:spcPts val="0"/>
              </a:spcAft>
              <a:buNone/>
            </a:pPr>
            <a:r>
              <a:rPr b="1" lang="en" sz="1900">
                <a:solidFill>
                  <a:srgbClr val="2F5496"/>
                </a:solidFill>
                <a:latin typeface="Calibri"/>
                <a:ea typeface="Calibri"/>
                <a:cs typeface="Calibri"/>
                <a:sym typeface="Calibri"/>
              </a:rPr>
              <a:t>Business Need </a:t>
            </a:r>
            <a:endParaRPr b="1" sz="1900">
              <a:solidFill>
                <a:srgbClr val="2F5496"/>
              </a:solidFill>
              <a:latin typeface="Calibri"/>
              <a:ea typeface="Calibri"/>
              <a:cs typeface="Calibri"/>
              <a:sym typeface="Calibri"/>
            </a:endParaRPr>
          </a:p>
          <a:p>
            <a:pPr indent="-5029" lvl="0" marL="88646" marR="484400" rtl="0" algn="l">
              <a:lnSpc>
                <a:spcPct val="81684"/>
              </a:lnSpc>
              <a:spcBef>
                <a:spcPts val="1416"/>
              </a:spcBef>
              <a:spcAft>
                <a:spcPts val="0"/>
              </a:spcAft>
              <a:buNone/>
            </a:pPr>
            <a:r>
              <a:rPr lang="en" sz="1600">
                <a:solidFill>
                  <a:srgbClr val="000000"/>
                </a:solidFill>
                <a:latin typeface="Calibri"/>
                <a:ea typeface="Calibri"/>
                <a:cs typeface="Calibri"/>
                <a:sym typeface="Calibri"/>
              </a:rPr>
              <a:t>The goal of this application is to monitor and ensure social distancing among employees and customers especially in areas that can easily be crowded for eg. public spaces, waiting rooms, restaurants, etc. This application, in its essence, flags individuals who violate the social distancing norms. </a:t>
            </a:r>
            <a:endParaRPr sz="1600">
              <a:solidFill>
                <a:srgbClr val="000000"/>
              </a:solidFill>
              <a:latin typeface="Calibri"/>
              <a:ea typeface="Calibri"/>
              <a:cs typeface="Calibri"/>
              <a:sym typeface="Calibri"/>
            </a:endParaRPr>
          </a:p>
          <a:p>
            <a:pPr indent="0" lvl="0" marL="0" rtl="0" algn="l">
              <a:lnSpc>
                <a:spcPct val="80000"/>
              </a:lnSpc>
              <a:spcBef>
                <a:spcPts val="1584"/>
              </a:spcBef>
              <a:spcAft>
                <a:spcPts val="0"/>
              </a:spcAft>
              <a:buNone/>
            </a:pPr>
            <a:r>
              <a:rPr b="1" lang="en" sz="1700">
                <a:solidFill>
                  <a:srgbClr val="2F5496"/>
                </a:solidFill>
                <a:latin typeface="Calibri"/>
                <a:ea typeface="Calibri"/>
                <a:cs typeface="Calibri"/>
                <a:sym typeface="Calibri"/>
              </a:rPr>
              <a:t> </a:t>
            </a:r>
            <a:r>
              <a:rPr b="1" lang="en" sz="1900">
                <a:solidFill>
                  <a:srgbClr val="2F5496"/>
                </a:solidFill>
                <a:latin typeface="Calibri"/>
                <a:ea typeface="Calibri"/>
                <a:cs typeface="Calibri"/>
                <a:sym typeface="Calibri"/>
              </a:rPr>
              <a:t>Business Outcomes</a:t>
            </a:r>
            <a:r>
              <a:rPr b="1" lang="en" sz="1700">
                <a:solidFill>
                  <a:srgbClr val="051E50"/>
                </a:solidFill>
                <a:latin typeface="Calibri"/>
                <a:ea typeface="Calibri"/>
                <a:cs typeface="Calibri"/>
                <a:sym typeface="Calibri"/>
              </a:rPr>
              <a:t> </a:t>
            </a:r>
            <a:endParaRPr b="1" sz="1700">
              <a:solidFill>
                <a:srgbClr val="051E50"/>
              </a:solidFill>
              <a:latin typeface="Calibri"/>
              <a:ea typeface="Calibri"/>
              <a:cs typeface="Calibri"/>
              <a:sym typeface="Calibri"/>
            </a:endParaRPr>
          </a:p>
          <a:p>
            <a:pPr indent="-1523" lvl="0" marL="83616" marR="579134" rtl="0" algn="l">
              <a:lnSpc>
                <a:spcPct val="81684"/>
              </a:lnSpc>
              <a:spcBef>
                <a:spcPts val="1538"/>
              </a:spcBef>
              <a:spcAft>
                <a:spcPts val="0"/>
              </a:spcAft>
              <a:buNone/>
            </a:pPr>
            <a:r>
              <a:rPr lang="en" sz="1600">
                <a:solidFill>
                  <a:srgbClr val="000000"/>
                </a:solidFill>
                <a:latin typeface="Calibri"/>
                <a:ea typeface="Calibri"/>
                <a:cs typeface="Calibri"/>
                <a:sym typeface="Calibri"/>
              </a:rPr>
              <a:t>Though vaccines are coming our way, it is always better to be safe than sorry. So, the major purpose of building such an application is to ensure the safety of workers and customers without having to manually control the crowd and direct each member to follow the guidelines. Having such an automated application helps authorities easily identify such violations and correct them.</a:t>
            </a:r>
            <a:endParaRPr sz="1600">
              <a:solidFill>
                <a:srgbClr val="000000"/>
              </a:solidFill>
              <a:latin typeface="Calibri"/>
              <a:ea typeface="Calibri"/>
              <a:cs typeface="Calibri"/>
              <a:sym typeface="Calibri"/>
            </a:endParaRPr>
          </a:p>
          <a:p>
            <a:pPr indent="-1523" lvl="0" marL="83616" marR="579134" rtl="0" algn="l">
              <a:lnSpc>
                <a:spcPct val="81684"/>
              </a:lnSpc>
              <a:spcBef>
                <a:spcPts val="1538"/>
              </a:spcBef>
              <a:spcAft>
                <a:spcPts val="0"/>
              </a:spcAft>
              <a:buNone/>
            </a:pPr>
            <a:r>
              <a:t/>
            </a:r>
            <a:endParaRPr sz="1200">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